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34"/>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97" r:id="rId21"/>
    <p:sldId id="305" r:id="rId22"/>
    <p:sldId id="306" r:id="rId23"/>
    <p:sldId id="309" r:id="rId24"/>
    <p:sldId id="307" r:id="rId25"/>
    <p:sldId id="308" r:id="rId26"/>
    <p:sldId id="310" r:id="rId27"/>
    <p:sldId id="311" r:id="rId28"/>
    <p:sldId id="312" r:id="rId29"/>
    <p:sldId id="313" r:id="rId30"/>
    <p:sldId id="314" r:id="rId31"/>
    <p:sldId id="398" r:id="rId32"/>
    <p:sldId id="302" r:id="rId33"/>
  </p:sldIdLst>
  <p:sldSz cx="9144000" cy="5715000" type="screen16x10"/>
  <p:notesSz cx="6858000" cy="9144000"/>
  <p:embeddedFontLst>
    <p:embeddedFont>
      <p:font typeface="Open Sans" panose="020B0606030504020204" pitchFamily="34" charset="0"/>
      <p:regular r:id="rId35"/>
      <p:bold r:id="rId36"/>
      <p:italic r:id="rId37"/>
      <p:boldItalic r:id="rId38"/>
    </p:embeddedFont>
    <p:embeddedFont>
      <p:font typeface="Verdana" panose="020B0604030504040204" pitchFamily="34"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762"/>
  </p:normalViewPr>
  <p:slideViewPr>
    <p:cSldViewPr snapToGrid="0">
      <p:cViewPr varScale="1">
        <p:scale>
          <a:sx n="140" d="100"/>
          <a:sy n="140" d="100"/>
        </p:scale>
        <p:origin x="1288" y="192"/>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fc614b5165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fc614b5165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24</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90077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 n must be normalized</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abs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&gt;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q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s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b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a</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b</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sqrt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sign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pyramid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plane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pyramid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start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start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255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8A0DF"/>
                </a:solidFill>
                <a:effectLst/>
                <a:latin typeface="Courier New" panose="02070309020205020404" pitchFamily="49" charset="0"/>
                <a:cs typeface="Courier New" panose="02070309020205020404" pitchFamily="49" charset="0"/>
              </a:rPr>
              <a:t>break</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depth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7A64A"/>
                </a:solidFill>
                <a:effectLst/>
                <a:latin typeface="Courier New" panose="02070309020205020404" pitchFamily="49" charset="0"/>
                <a:cs typeface="Courier New" panose="02070309020205020404" pitchFamily="49" charset="0"/>
              </a:rPr>
              <a:t> // epsilon</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mint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A9A9A"/>
                </a:solidFill>
                <a:effectLst/>
                <a:latin typeface="Courier New" panose="02070309020205020404" pitchFamily="49" charset="0"/>
                <a:cs typeface="Courier New" panose="02070309020205020404" pitchFamily="49" charset="0"/>
              </a:rPr>
              <a:t>maxt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mint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256</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&amp;&amp;</a:t>
            </a:r>
            <a:r>
              <a:rPr lang="en-US" b="0" dirty="0">
                <a:solidFill>
                  <a:srgbClr val="DADADA"/>
                </a:solidFill>
                <a:effectLst/>
                <a:latin typeface="Courier New" panose="02070309020205020404" pitchFamily="49" charset="0"/>
                <a:cs typeface="Courier New" panose="02070309020205020404" pitchFamily="49" charset="0"/>
              </a:rPr>
              <a:t> t</a:t>
            </a:r>
            <a:r>
              <a:rPr lang="en-US" b="0" dirty="0">
                <a:solidFill>
                  <a:srgbClr val="B4B4B4"/>
                </a:solidFill>
                <a:effectLst/>
                <a:latin typeface="Courier New" panose="02070309020205020404" pitchFamily="49" charset="0"/>
                <a:cs typeface="Courier New" panose="02070309020205020404" pitchFamily="49" charset="0"/>
              </a:rPr>
              <a:t>&lt;</a:t>
            </a:r>
            <a:r>
              <a:rPr lang="en-US" b="0" dirty="0" err="1">
                <a:solidFill>
                  <a:srgbClr val="DADADA"/>
                </a:solidFill>
                <a:effectLst/>
                <a:latin typeface="Courier New" panose="02070309020205020404" pitchFamily="49" charset="0"/>
                <a:cs typeface="Courier New" panose="02070309020205020404" pitchFamily="49" charset="0"/>
              </a:rPr>
              <a:t>maxt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void</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mainImage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out vec4 </a:t>
            </a:r>
            <a:r>
              <a:rPr lang="en-US" b="0" dirty="0" err="1">
                <a:solidFill>
                  <a:srgbClr val="9A9A9A"/>
                </a:solidFill>
                <a:effectLst/>
                <a:latin typeface="Courier New" panose="02070309020205020404" pitchFamily="49" charset="0"/>
                <a:cs typeface="Courier New" panose="02070309020205020404" pitchFamily="49" charset="0"/>
              </a:rPr>
              <a:t>fragColor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vec2 </a:t>
            </a:r>
            <a:r>
              <a:rPr lang="en-US" b="0" dirty="0" err="1">
                <a:solidFill>
                  <a:srgbClr val="9A9A9A"/>
                </a:solidFill>
                <a:effectLst/>
                <a:latin typeface="Courier New" panose="02070309020205020404" pitchFamily="49" charset="0"/>
                <a:cs typeface="Courier New" panose="02070309020205020404" pitchFamily="49" charset="0"/>
              </a:rPr>
              <a:t>fragCoord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fragCoord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0.7</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4</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else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normal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//vec3 </a:t>
            </a:r>
            <a:r>
              <a:rPr lang="en-US" b="0" dirty="0" err="1">
                <a:solidFill>
                  <a:srgbClr val="57A64A"/>
                </a:solidFill>
                <a:effectLst/>
                <a:latin typeface="Courier New" panose="02070309020205020404" pitchFamily="49" charset="0"/>
                <a:cs typeface="Courier New" panose="02070309020205020404" pitchFamily="49" charset="0"/>
              </a:rPr>
              <a:t>lightPos</a:t>
            </a:r>
            <a:r>
              <a:rPr lang="en-US" b="0" dirty="0">
                <a:solidFill>
                  <a:srgbClr val="57A64A"/>
                </a:solidFill>
                <a:effectLst/>
                <a:latin typeface="Courier New" panose="02070309020205020404" pitchFamily="49" charset="0"/>
                <a:cs typeface="Courier New" panose="02070309020205020404" pitchFamily="49" charset="0"/>
              </a:rPr>
              <a:t> = vec3(-2, 2, 2.0*cos(</a:t>
            </a:r>
            <a:r>
              <a:rPr lang="en-US" b="0" dirty="0" err="1">
                <a:solidFill>
                  <a:srgbClr val="57A64A"/>
                </a:solidFill>
                <a:effectLst/>
                <a:latin typeface="Courier New" panose="02070309020205020404" pitchFamily="49" charset="0"/>
                <a:cs typeface="Courier New" panose="02070309020205020404" pitchFamily="49" charset="0"/>
              </a:rPr>
              <a:t>iTime</a:t>
            </a:r>
            <a:r>
              <a:rPr lang="en-US" b="0" dirty="0">
                <a:solidFill>
                  <a:srgbClr val="57A64A"/>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ambient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ambient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occ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occ</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err="1">
                <a:solidFill>
                  <a:srgbClr val="DADADA"/>
                </a:solidFill>
                <a:effectLst/>
                <a:latin typeface="Courier New" panose="02070309020205020404" pitchFamily="49" charset="0"/>
                <a:cs typeface="Courier New" panose="02070309020205020404" pitchFamily="49" charset="0"/>
              </a:rPr>
              <a:t>fragColor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vec4</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col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27</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2345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 in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in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res =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&lt;256 &amp;&amp;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&lt;</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&lt;0.001 )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0.0;</a:t>
            </a:r>
          </a:p>
          <a:p>
            <a:r>
              <a:rPr lang="pt-BR" dirty="0">
                <a:latin typeface="Courier New" panose="02070309020205020404" pitchFamily="49" charset="0"/>
                <a:cs typeface="Courier New" panose="02070309020205020404" pitchFamily="49" charset="0"/>
              </a:rPr>
              <a:t>        res = min( res,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res;</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2.0*cos(</a:t>
            </a:r>
            <a:r>
              <a:rPr lang="pt-BR" dirty="0" err="1">
                <a:latin typeface="Courier New" panose="02070309020205020404" pitchFamily="49" charset="0"/>
                <a:cs typeface="Courier New" panose="02070309020205020404" pitchFamily="49" charset="0"/>
              </a:rPr>
              <a:t>iTime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0.01, 100.0, 14.0 );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30</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8422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t="1" b="16530"/>
          <a:stretch/>
        </p:blipFill>
        <p:spPr>
          <a:xfrm>
            <a:off x="6094" y="-1"/>
            <a:ext cx="9123426" cy="5715001"/>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4">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https://iquilezles.org/articles/rmshadows/"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28" name="Google Shape;28;p4"/>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dirty="0"/>
              <a:t>Aula 24: Sombras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Tipos de sombras (Hard vs Soft Shadows)</a:t>
            </a:r>
            <a:endParaRPr/>
          </a:p>
        </p:txBody>
      </p:sp>
      <p:sp>
        <p:nvSpPr>
          <p:cNvPr id="118" name="Google Shape;118;p14"/>
          <p:cNvSpPr txBox="1">
            <a:spLocks noGrp="1"/>
          </p:cNvSpPr>
          <p:nvPr>
            <p:ph type="body" idx="1"/>
          </p:nvPr>
        </p:nvSpPr>
        <p:spPr>
          <a:xfrm>
            <a:off x="588029" y="4325420"/>
            <a:ext cx="3693824" cy="100972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800"/>
              <a:buNone/>
            </a:pPr>
            <a:r>
              <a:rPr lang="pt-BR" sz="1600" b="1"/>
              <a:t>Hard shadows</a:t>
            </a:r>
            <a:endParaRPr sz="1600" b="1"/>
          </a:p>
          <a:p>
            <a:pPr marL="0" lvl="0" indent="0" algn="ctr" rtl="0">
              <a:spcBef>
                <a:spcPts val="360"/>
              </a:spcBef>
              <a:spcAft>
                <a:spcPts val="0"/>
              </a:spcAft>
              <a:buClr>
                <a:schemeClr val="dk1"/>
              </a:buClr>
              <a:buSzPts val="1800"/>
              <a:buNone/>
            </a:pPr>
            <a:r>
              <a:rPr lang="pt-BR" sz="1600"/>
              <a:t>(criadas por uma luz pontual)</a:t>
            </a:r>
            <a:endParaRPr sz="1800"/>
          </a:p>
        </p:txBody>
      </p:sp>
      <p:sp>
        <p:nvSpPr>
          <p:cNvPr id="119" name="Google Shape;119;p1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10</a:t>
            </a:fld>
            <a:endParaRPr/>
          </a:p>
        </p:txBody>
      </p:sp>
      <p:pic>
        <p:nvPicPr>
          <p:cNvPr id="120" name="Google Shape;120;p14" descr="page17image51868800"/>
          <p:cNvPicPr preferRelativeResize="0"/>
          <p:nvPr/>
        </p:nvPicPr>
        <p:blipFill rotWithShape="1">
          <a:blip r:embed="rId3">
            <a:alphaModFix/>
          </a:blip>
          <a:srcRect/>
          <a:stretch/>
        </p:blipFill>
        <p:spPr>
          <a:xfrm>
            <a:off x="588029" y="1248575"/>
            <a:ext cx="3693824" cy="2928797"/>
          </a:xfrm>
          <a:prstGeom prst="rect">
            <a:avLst/>
          </a:prstGeom>
          <a:noFill/>
          <a:ln>
            <a:noFill/>
          </a:ln>
        </p:spPr>
      </p:pic>
      <p:pic>
        <p:nvPicPr>
          <p:cNvPr id="121" name="Google Shape;121;p14" descr="page17image51870816"/>
          <p:cNvPicPr preferRelativeResize="0"/>
          <p:nvPr/>
        </p:nvPicPr>
        <p:blipFill rotWithShape="1">
          <a:blip r:embed="rId4">
            <a:alphaModFix/>
          </a:blip>
          <a:srcRect/>
          <a:stretch/>
        </p:blipFill>
        <p:spPr>
          <a:xfrm>
            <a:off x="4931596" y="1244671"/>
            <a:ext cx="3693824" cy="2905960"/>
          </a:xfrm>
          <a:prstGeom prst="rect">
            <a:avLst/>
          </a:prstGeom>
          <a:noFill/>
          <a:ln>
            <a:noFill/>
          </a:ln>
        </p:spPr>
      </p:pic>
      <p:sp>
        <p:nvSpPr>
          <p:cNvPr id="122" name="Google Shape;122;p14"/>
          <p:cNvSpPr txBox="1"/>
          <p:nvPr/>
        </p:nvSpPr>
        <p:spPr>
          <a:xfrm>
            <a:off x="4862149" y="4325420"/>
            <a:ext cx="3888659" cy="100972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Verdana"/>
              <a:buNone/>
            </a:pPr>
            <a:r>
              <a:rPr lang="pt-BR" sz="1600" b="1" dirty="0">
                <a:solidFill>
                  <a:schemeClr val="dk1"/>
                </a:solidFill>
                <a:latin typeface="Verdana"/>
                <a:ea typeface="Verdana"/>
                <a:cs typeface="Verdana"/>
                <a:sym typeface="Verdana"/>
              </a:rPr>
              <a:t>Soft </a:t>
            </a:r>
            <a:r>
              <a:rPr lang="pt-BR" sz="1600" b="1" dirty="0" err="1">
                <a:solidFill>
                  <a:schemeClr val="dk1"/>
                </a:solidFill>
                <a:latin typeface="Verdana"/>
                <a:ea typeface="Verdana"/>
                <a:cs typeface="Verdana"/>
                <a:sym typeface="Verdana"/>
              </a:rPr>
              <a:t>shadows</a:t>
            </a:r>
            <a:endParaRPr sz="1600" b="1" dirty="0">
              <a:solidFill>
                <a:schemeClr val="dk1"/>
              </a:solidFill>
              <a:latin typeface="Verdana"/>
              <a:ea typeface="Verdana"/>
              <a:cs typeface="Verdana"/>
              <a:sym typeface="Verdana"/>
            </a:endParaRPr>
          </a:p>
          <a:p>
            <a:pPr marL="0" marR="0" lvl="0" indent="0" algn="ctr" rtl="0">
              <a:spcBef>
                <a:spcPts val="360"/>
              </a:spcBef>
              <a:spcAft>
                <a:spcPts val="0"/>
              </a:spcAft>
              <a:buClr>
                <a:schemeClr val="dk1"/>
              </a:buClr>
              <a:buSzPts val="1800"/>
              <a:buFont typeface="Verdana"/>
              <a:buNone/>
            </a:pPr>
            <a:r>
              <a:rPr lang="pt-BR" sz="1600" b="0" dirty="0">
                <a:solidFill>
                  <a:schemeClr val="dk1"/>
                </a:solidFill>
                <a:latin typeface="Verdana"/>
                <a:ea typeface="Verdana"/>
                <a:cs typeface="Verdana"/>
                <a:sym typeface="Verdana"/>
              </a:rPr>
              <a:t>(criadas por uma luz não pontual)</a:t>
            </a:r>
            <a:endParaRPr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Sobras criadas por uma luz de área</a:t>
            </a:r>
            <a:endParaRPr/>
          </a:p>
        </p:txBody>
      </p:sp>
      <p:sp>
        <p:nvSpPr>
          <p:cNvPr id="128" name="Google Shape;128;p1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11</a:t>
            </a:fld>
            <a:endParaRPr/>
          </a:p>
        </p:txBody>
      </p:sp>
      <p:pic>
        <p:nvPicPr>
          <p:cNvPr id="129" name="Google Shape;129;p15"/>
          <p:cNvPicPr preferRelativeResize="0"/>
          <p:nvPr/>
        </p:nvPicPr>
        <p:blipFill rotWithShape="1">
          <a:blip r:embed="rId3">
            <a:alphaModFix/>
          </a:blip>
          <a:srcRect/>
          <a:stretch/>
        </p:blipFill>
        <p:spPr>
          <a:xfrm>
            <a:off x="1489753" y="799687"/>
            <a:ext cx="6811766" cy="46110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3">
            <a:alphaModFix/>
          </a:blip>
          <a:srcRect/>
          <a:stretch/>
        </p:blipFill>
        <p:spPr>
          <a:xfrm>
            <a:off x="3848435" y="1198972"/>
            <a:ext cx="5223646" cy="3536007"/>
          </a:xfrm>
          <a:prstGeom prst="rect">
            <a:avLst/>
          </a:prstGeom>
          <a:noFill/>
          <a:ln>
            <a:noFill/>
          </a:ln>
        </p:spPr>
      </p:pic>
      <p:sp>
        <p:nvSpPr>
          <p:cNvPr id="135" name="Google Shape;135;p1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Algoritmos baseados em amostragens</a:t>
            </a:r>
            <a:endParaRPr/>
          </a:p>
        </p:txBody>
      </p:sp>
      <p:sp>
        <p:nvSpPr>
          <p:cNvPr id="136" name="Google Shape;136;p16"/>
          <p:cNvSpPr txBox="1">
            <a:spLocks noGrp="1"/>
          </p:cNvSpPr>
          <p:nvPr>
            <p:ph type="body" idx="1"/>
          </p:nvPr>
        </p:nvSpPr>
        <p:spPr>
          <a:xfrm>
            <a:off x="390548" y="838985"/>
            <a:ext cx="418145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Objetivo: calcular a quantidade da fonte de luz emitindo de uma área que chega a um ponto P na superfície.</a:t>
            </a:r>
            <a:endParaRPr/>
          </a:p>
        </p:txBody>
      </p:sp>
      <p:sp>
        <p:nvSpPr>
          <p:cNvPr id="137" name="Google Shape;137;p1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12</a:t>
            </a:fld>
            <a:endParaRPr/>
          </a:p>
        </p:txBody>
      </p:sp>
      <p:sp>
        <p:nvSpPr>
          <p:cNvPr id="138" name="Google Shape;138;p16"/>
          <p:cNvSpPr/>
          <p:nvPr/>
        </p:nvSpPr>
        <p:spPr>
          <a:xfrm>
            <a:off x="237506" y="4134815"/>
            <a:ext cx="690183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para todas as amostras:</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Escolha aleatoriamente um ponto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na luz</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Determine se o ponto da superfície P está na sombra em relação ao P</a:t>
            </a:r>
            <a:r>
              <a:rPr lang="pt-BR" sz="1800" baseline="-25000">
                <a:solidFill>
                  <a:schemeClr val="dk1"/>
                </a:solidFill>
                <a:latin typeface="Arial"/>
                <a:ea typeface="Arial"/>
                <a:cs typeface="Arial"/>
                <a:sym typeface="Arial"/>
              </a:rPr>
              <a:t>L</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Calcular contribuição de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para iluminação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Percentage closer filtering (PCF) </a:t>
            </a:r>
            <a:endParaRPr/>
          </a:p>
        </p:txBody>
      </p:sp>
      <p:sp>
        <p:nvSpPr>
          <p:cNvPr id="145" name="Google Shape;145;p17"/>
          <p:cNvSpPr txBox="1">
            <a:spLocks noGrp="1"/>
          </p:cNvSpPr>
          <p:nvPr>
            <p:ph type="body" idx="1"/>
          </p:nvPr>
        </p:nvSpPr>
        <p:spPr>
          <a:xfrm>
            <a:off x="390548" y="838985"/>
            <a:ext cx="5773946" cy="4496159"/>
          </a:xfrm>
          <a:prstGeom prst="rect">
            <a:avLst/>
          </a:prstGeom>
          <a:noFill/>
          <a:ln>
            <a:noFill/>
          </a:ln>
        </p:spPr>
        <p:txBody>
          <a:bodyPr spcFirstLastPara="1" wrap="square" lIns="91425" tIns="45700" rIns="91425" bIns="45700" anchor="t" anchorCtr="0">
            <a:normAutofit/>
          </a:bodyPr>
          <a:lstStyle/>
          <a:p>
            <a:pPr marL="177750" lvl="0" indent="-177750" algn="l" rtl="0">
              <a:spcBef>
                <a:spcPts val="0"/>
              </a:spcBef>
              <a:spcAft>
                <a:spcPts val="0"/>
              </a:spcAft>
              <a:buClr>
                <a:schemeClr val="dk1"/>
              </a:buClr>
              <a:buSzPts val="1600"/>
              <a:buFont typeface="Arial"/>
              <a:buChar char="•"/>
            </a:pPr>
            <a:r>
              <a:rPr lang="pt-BR" sz="1600"/>
              <a:t>Em vez de amostrar o mapa de sombra uma vez, execute várias pesquisas em torno da coordenada de textura desejada</a:t>
            </a:r>
            <a:endParaRPr/>
          </a:p>
          <a:p>
            <a:pPr marL="177750" lvl="0" indent="-177750" algn="l" rtl="0">
              <a:spcBef>
                <a:spcPts val="320"/>
              </a:spcBef>
              <a:spcAft>
                <a:spcPts val="0"/>
              </a:spcAft>
              <a:buClr>
                <a:schemeClr val="dk1"/>
              </a:buClr>
              <a:buSzPts val="1600"/>
              <a:buFont typeface="Arial"/>
              <a:buChar char="•"/>
            </a:pPr>
            <a:r>
              <a:rPr lang="pt-BR" sz="1600"/>
              <a:t>Ajustar a fração das pesquisas que estão na sombra, modular a intensidade da luz de acordo</a:t>
            </a:r>
            <a:endParaRPr/>
          </a:p>
        </p:txBody>
      </p:sp>
      <p:sp>
        <p:nvSpPr>
          <p:cNvPr id="146" name="Google Shape;146;p1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13</a:t>
            </a:fld>
            <a:endParaRPr/>
          </a:p>
        </p:txBody>
      </p:sp>
      <p:pic>
        <p:nvPicPr>
          <p:cNvPr id="147" name="Google Shape;147;p17" descr="page20image51708912"/>
          <p:cNvPicPr preferRelativeResize="0"/>
          <p:nvPr/>
        </p:nvPicPr>
        <p:blipFill rotWithShape="1">
          <a:blip r:embed="rId3">
            <a:alphaModFix/>
          </a:blip>
          <a:srcRect/>
          <a:stretch/>
        </p:blipFill>
        <p:spPr>
          <a:xfrm>
            <a:off x="1071129" y="2495193"/>
            <a:ext cx="3120727" cy="2380822"/>
          </a:xfrm>
          <a:prstGeom prst="rect">
            <a:avLst/>
          </a:prstGeom>
          <a:noFill/>
          <a:ln>
            <a:noFill/>
          </a:ln>
        </p:spPr>
      </p:pic>
      <p:pic>
        <p:nvPicPr>
          <p:cNvPr id="148" name="Google Shape;148;p17" descr="page20image51714064"/>
          <p:cNvPicPr preferRelativeResize="0"/>
          <p:nvPr/>
        </p:nvPicPr>
        <p:blipFill rotWithShape="1">
          <a:blip r:embed="rId4">
            <a:alphaModFix/>
          </a:blip>
          <a:srcRect/>
          <a:stretch/>
        </p:blipFill>
        <p:spPr>
          <a:xfrm>
            <a:off x="4572000" y="2495193"/>
            <a:ext cx="3120727" cy="2380822"/>
          </a:xfrm>
          <a:prstGeom prst="rect">
            <a:avLst/>
          </a:prstGeom>
          <a:noFill/>
          <a:ln>
            <a:noFill/>
          </a:ln>
        </p:spPr>
      </p:pic>
      <p:pic>
        <p:nvPicPr>
          <p:cNvPr id="149" name="Google Shape;149;p17" descr="page20image34890272"/>
          <p:cNvPicPr preferRelativeResize="0"/>
          <p:nvPr/>
        </p:nvPicPr>
        <p:blipFill rotWithShape="1">
          <a:blip r:embed="rId5">
            <a:alphaModFix/>
          </a:blip>
          <a:srcRect/>
          <a:stretch/>
        </p:blipFill>
        <p:spPr>
          <a:xfrm>
            <a:off x="6524091" y="750014"/>
            <a:ext cx="2067330" cy="1604970"/>
          </a:xfrm>
          <a:prstGeom prst="rect">
            <a:avLst/>
          </a:prstGeom>
          <a:noFill/>
          <a:ln>
            <a:noFill/>
          </a:ln>
        </p:spPr>
      </p:pic>
      <p:sp>
        <p:nvSpPr>
          <p:cNvPr id="150" name="Google Shape;150;p17"/>
          <p:cNvSpPr/>
          <p:nvPr/>
        </p:nvSpPr>
        <p:spPr>
          <a:xfrm>
            <a:off x="6524090" y="410806"/>
            <a:ext cx="206732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Mapa de sombras</a:t>
            </a:r>
            <a:endParaRPr/>
          </a:p>
        </p:txBody>
      </p:sp>
      <p:sp>
        <p:nvSpPr>
          <p:cNvPr id="151" name="Google Shape;151;p17"/>
          <p:cNvSpPr/>
          <p:nvPr/>
        </p:nvSpPr>
        <p:spPr>
          <a:xfrm>
            <a:off x="1071129" y="4918377"/>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Hard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(uma busca por pixel) </a:t>
            </a:r>
            <a:endParaRPr sz="1800">
              <a:solidFill>
                <a:schemeClr val="dk1"/>
              </a:solidFill>
              <a:latin typeface="Arial"/>
              <a:ea typeface="Arial"/>
              <a:cs typeface="Arial"/>
              <a:sym typeface="Arial"/>
            </a:endParaRPr>
          </a:p>
        </p:txBody>
      </p:sp>
      <p:sp>
        <p:nvSpPr>
          <p:cNvPr id="152" name="Google Shape;152;p17"/>
          <p:cNvSpPr/>
          <p:nvPr/>
        </p:nvSpPr>
        <p:spPr>
          <a:xfrm>
            <a:off x="4560013" y="4876015"/>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Soft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(16 buscas por pixel) </a:t>
            </a: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8" descr="page23image52306688"/>
          <p:cNvPicPr preferRelativeResize="0"/>
          <p:nvPr/>
        </p:nvPicPr>
        <p:blipFill rotWithShape="1">
          <a:blip r:embed="rId3">
            <a:alphaModFix/>
          </a:blip>
          <a:srcRect t="16666"/>
          <a:stretch/>
        </p:blipFill>
        <p:spPr>
          <a:xfrm>
            <a:off x="0" y="0"/>
            <a:ext cx="9144000" cy="5715000"/>
          </a:xfrm>
          <a:prstGeom prst="rect">
            <a:avLst/>
          </a:prstGeom>
          <a:noFill/>
          <a:ln>
            <a:noFill/>
          </a:ln>
        </p:spPr>
      </p:pic>
      <p:sp>
        <p:nvSpPr>
          <p:cNvPr id="158" name="Google Shape;158;p1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Ambiente Occlusion</a:t>
            </a:r>
            <a:endParaRPr/>
          </a:p>
        </p:txBody>
      </p:sp>
      <p:sp>
        <p:nvSpPr>
          <p:cNvPr id="159" name="Google Shape;159;p18"/>
          <p:cNvSpPr txBox="1">
            <a:spLocks noGrp="1"/>
          </p:cNvSpPr>
          <p:nvPr>
            <p:ph type="body" idx="1"/>
          </p:nvPr>
        </p:nvSpPr>
        <p:spPr>
          <a:xfrm>
            <a:off x="2528712" y="3510845"/>
            <a:ext cx="4278490" cy="2006863"/>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1800"/>
              <a:buFont typeface="Verdana"/>
              <a:buNone/>
            </a:pPr>
            <a:r>
              <a:rPr lang="pt-BR" sz="1800" b="1" dirty="0"/>
              <a:t>Esta cena contém uma luz ambiente que tem iluminação igual em todas as direções. Todas as superfícies são difusas. Sem levar em conta as sombras, todas as superfícies deveriam ser da mesma cor.</a:t>
            </a:r>
            <a:endParaRPr dirty="0"/>
          </a:p>
        </p:txBody>
      </p:sp>
      <p:sp>
        <p:nvSpPr>
          <p:cNvPr id="160" name="Google Shape;160;p1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166" name="Google Shape;166;p19"/>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Idéia: Pré-calcule a “fração de hemisfério” que está ocluída (escondida) até uma distância d de um ponto. Ao sombrear, atenue a iluminação na quantidade proporcional.</a:t>
            </a:r>
            <a:endParaRPr/>
          </a:p>
        </p:txBody>
      </p:sp>
      <p:sp>
        <p:nvSpPr>
          <p:cNvPr id="167" name="Google Shape;167;p1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15</a:t>
            </a:fld>
            <a:endParaRPr/>
          </a:p>
        </p:txBody>
      </p:sp>
      <p:pic>
        <p:nvPicPr>
          <p:cNvPr id="168" name="Google Shape;168;p19"/>
          <p:cNvPicPr preferRelativeResize="0"/>
          <p:nvPr/>
        </p:nvPicPr>
        <p:blipFill rotWithShape="1">
          <a:blip r:embed="rId3">
            <a:alphaModFix/>
          </a:blip>
          <a:srcRect/>
          <a:stretch/>
        </p:blipFill>
        <p:spPr>
          <a:xfrm>
            <a:off x="1772355" y="1921642"/>
            <a:ext cx="5051194" cy="34135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 usando o "espaço da tela"</a:t>
            </a:r>
            <a:endParaRPr/>
          </a:p>
        </p:txBody>
      </p:sp>
      <p:sp>
        <p:nvSpPr>
          <p:cNvPr id="175" name="Google Shape;175;p2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1. Renderizar a cena com o buffer de profundidade (</a:t>
            </a:r>
            <a:r>
              <a:rPr lang="pt-BR" dirty="0" err="1"/>
              <a:t>z</a:t>
            </a:r>
            <a:r>
              <a:rPr lang="pt-BR" dirty="0"/>
              <a:t>-buffer)</a:t>
            </a:r>
            <a:endParaRPr dirty="0"/>
          </a:p>
          <a:p>
            <a:pPr marL="0" lvl="0" indent="0" algn="l" rtl="0">
              <a:spcBef>
                <a:spcPts val="400"/>
              </a:spcBef>
              <a:spcAft>
                <a:spcPts val="0"/>
              </a:spcAft>
              <a:buClr>
                <a:schemeClr val="dk1"/>
              </a:buClr>
              <a:buSzPts val="2000"/>
              <a:buFont typeface="Verdana"/>
              <a:buNone/>
            </a:pPr>
            <a:r>
              <a:rPr lang="pt-BR" dirty="0"/>
              <a:t>2. Para cada pixel </a:t>
            </a:r>
            <a:r>
              <a:rPr lang="pt-BR" dirty="0" err="1"/>
              <a:t>p</a:t>
            </a:r>
            <a:r>
              <a:rPr lang="pt-BR" dirty="0"/>
              <a:t> (estimar a oclusão do hemisfério traçando raios na vizinhança do buffer de profundidade)</a:t>
            </a:r>
            <a:endParaRPr dirty="0"/>
          </a:p>
          <a:p>
            <a:pPr marL="0" lvl="0" indent="0" algn="l" rtl="0">
              <a:spcBef>
                <a:spcPts val="400"/>
              </a:spcBef>
              <a:spcAft>
                <a:spcPts val="0"/>
              </a:spcAft>
              <a:buClr>
                <a:schemeClr val="dk1"/>
              </a:buClr>
              <a:buSzPts val="2000"/>
              <a:buFont typeface="Verdana"/>
              <a:buNone/>
            </a:pPr>
            <a:r>
              <a:rPr lang="pt-BR" dirty="0"/>
              <a:t>3. Faça alguma média do mapa de oclusão para reduzir o ruído</a:t>
            </a:r>
            <a:endParaRPr dirty="0"/>
          </a:p>
          <a:p>
            <a:pPr marL="0" lvl="0" indent="0" algn="l" rtl="0">
              <a:spcBef>
                <a:spcPts val="400"/>
              </a:spcBef>
              <a:spcAft>
                <a:spcPts val="0"/>
              </a:spcAft>
              <a:buClr>
                <a:schemeClr val="dk1"/>
              </a:buClr>
              <a:buSzPts val="2000"/>
              <a:buFont typeface="Verdana"/>
              <a:buNone/>
            </a:pPr>
            <a:r>
              <a:rPr lang="pt-BR" dirty="0"/>
              <a:t>4. Escureça a iluminação ambiente por quantidade de oclusão</a:t>
            </a:r>
            <a:endParaRPr dirty="0"/>
          </a:p>
        </p:txBody>
      </p:sp>
      <p:sp>
        <p:nvSpPr>
          <p:cNvPr id="176" name="Google Shape;176;p2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16</a:t>
            </a:fld>
            <a:endParaRPr/>
          </a:p>
        </p:txBody>
      </p:sp>
      <p:pic>
        <p:nvPicPr>
          <p:cNvPr id="177" name="Google Shape;177;p20"/>
          <p:cNvPicPr preferRelativeResize="0"/>
          <p:nvPr/>
        </p:nvPicPr>
        <p:blipFill rotWithShape="1">
          <a:blip r:embed="rId3">
            <a:alphaModFix/>
          </a:blip>
          <a:srcRect/>
          <a:stretch/>
        </p:blipFill>
        <p:spPr>
          <a:xfrm>
            <a:off x="1083919" y="2723444"/>
            <a:ext cx="6976161" cy="2300111"/>
          </a:xfrm>
          <a:prstGeom prst="rect">
            <a:avLst/>
          </a:prstGeom>
          <a:noFill/>
          <a:ln>
            <a:noFill/>
          </a:ln>
        </p:spPr>
      </p:pic>
      <p:sp>
        <p:nvSpPr>
          <p:cNvPr id="178" name="Google Shape;178;p20"/>
          <p:cNvSpPr/>
          <p:nvPr/>
        </p:nvSpPr>
        <p:spPr>
          <a:xfrm>
            <a:off x="575096" y="4691349"/>
            <a:ext cx="23144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dirty="0">
                <a:solidFill>
                  <a:schemeClr val="dk1"/>
                </a:solidFill>
                <a:latin typeface="Arial"/>
                <a:ea typeface="Arial"/>
                <a:cs typeface="Arial"/>
                <a:sym typeface="Arial"/>
              </a:rPr>
              <a:t>Valores do </a:t>
            </a:r>
            <a:r>
              <a:rPr lang="pt-BR" sz="1800" dirty="0" err="1">
                <a:solidFill>
                  <a:schemeClr val="dk1"/>
                </a:solidFill>
                <a:latin typeface="Arial"/>
                <a:ea typeface="Arial"/>
                <a:cs typeface="Arial"/>
                <a:sym typeface="Arial"/>
              </a:rPr>
              <a:t>Z</a:t>
            </a:r>
            <a:r>
              <a:rPr lang="pt-BR" sz="1800" dirty="0">
                <a:solidFill>
                  <a:schemeClr val="dk1"/>
                </a:solidFill>
                <a:latin typeface="Arial"/>
                <a:ea typeface="Arial"/>
                <a:cs typeface="Arial"/>
                <a:sym typeface="Arial"/>
              </a:rPr>
              <a:t>-buffer</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sem Ambiente Occlusion</a:t>
            </a:r>
            <a:endParaRPr/>
          </a:p>
        </p:txBody>
      </p:sp>
      <p:sp>
        <p:nvSpPr>
          <p:cNvPr id="184" name="Google Shape;184;p2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17</a:t>
            </a:fld>
            <a:endParaRPr/>
          </a:p>
        </p:txBody>
      </p:sp>
      <p:pic>
        <p:nvPicPr>
          <p:cNvPr id="185" name="Google Shape;185;p21" descr="page25image34972192"/>
          <p:cNvPicPr preferRelativeResize="0"/>
          <p:nvPr/>
        </p:nvPicPr>
        <p:blipFill rotWithShape="1">
          <a:blip r:embed="rId3">
            <a:alphaModFix/>
          </a:blip>
          <a:srcRect b="10301"/>
          <a:stretch/>
        </p:blipFill>
        <p:spPr>
          <a:xfrm>
            <a:off x="2256609" y="759004"/>
            <a:ext cx="4427824" cy="43548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com Ambiente Occlusion</a:t>
            </a:r>
            <a:endParaRPr/>
          </a:p>
        </p:txBody>
      </p:sp>
      <p:sp>
        <p:nvSpPr>
          <p:cNvPr id="191" name="Google Shape;191;p2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18</a:t>
            </a:fld>
            <a:endParaRPr/>
          </a:p>
        </p:txBody>
      </p:sp>
      <p:pic>
        <p:nvPicPr>
          <p:cNvPr id="192" name="Google Shape;192;p22" descr="page25image34963872"/>
          <p:cNvPicPr preferRelativeResize="0"/>
          <p:nvPr/>
        </p:nvPicPr>
        <p:blipFill rotWithShape="1">
          <a:blip r:embed="rId3">
            <a:alphaModFix/>
          </a:blip>
          <a:srcRect b="7054"/>
          <a:stretch/>
        </p:blipFill>
        <p:spPr>
          <a:xfrm>
            <a:off x="2273895" y="733778"/>
            <a:ext cx="4506760" cy="43575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3" descr="page26image34833216"/>
          <p:cNvPicPr preferRelativeResize="0"/>
          <p:nvPr/>
        </p:nvPicPr>
        <p:blipFill rotWithShape="1">
          <a:blip r:embed="rId3">
            <a:alphaModFix/>
          </a:blip>
          <a:srcRect/>
          <a:stretch/>
        </p:blipFill>
        <p:spPr>
          <a:xfrm>
            <a:off x="2344418" y="838985"/>
            <a:ext cx="4455164" cy="2281913"/>
          </a:xfrm>
          <a:prstGeom prst="rect">
            <a:avLst/>
          </a:prstGeom>
          <a:noFill/>
          <a:ln>
            <a:noFill/>
          </a:ln>
        </p:spPr>
      </p:pic>
      <p:pic>
        <p:nvPicPr>
          <p:cNvPr id="198" name="Google Shape;198;p23" descr="page26image34840496"/>
          <p:cNvPicPr preferRelativeResize="0"/>
          <p:nvPr/>
        </p:nvPicPr>
        <p:blipFill rotWithShape="1">
          <a:blip r:embed="rId4">
            <a:alphaModFix/>
          </a:blip>
          <a:srcRect/>
          <a:stretch/>
        </p:blipFill>
        <p:spPr>
          <a:xfrm>
            <a:off x="2330150" y="3204441"/>
            <a:ext cx="4464613" cy="2281913"/>
          </a:xfrm>
          <a:prstGeom prst="rect">
            <a:avLst/>
          </a:prstGeom>
          <a:noFill/>
          <a:ln>
            <a:noFill/>
          </a:ln>
        </p:spPr>
      </p:pic>
      <p:sp>
        <p:nvSpPr>
          <p:cNvPr id="199" name="Google Shape;199;p2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200" name="Google Shape;200;p23"/>
          <p:cNvSpPr txBox="1">
            <a:spLocks noGrp="1"/>
          </p:cNvSpPr>
          <p:nvPr>
            <p:ph type="body" idx="1"/>
          </p:nvPr>
        </p:nvSpPr>
        <p:spPr>
          <a:xfrm>
            <a:off x="3371954" y="2864198"/>
            <a:ext cx="4455164" cy="4591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50"/>
              <a:buFont typeface="Verdana"/>
              <a:buNone/>
            </a:pPr>
            <a:r>
              <a:rPr lang="pt-BR" sz="1050" b="1"/>
              <a:t>Luz direta (sem fazer sombra em si mesmo)</a:t>
            </a:r>
            <a:endParaRPr/>
          </a:p>
        </p:txBody>
      </p:sp>
      <p:sp>
        <p:nvSpPr>
          <p:cNvPr id="201" name="Google Shape;201;p2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19</a:t>
            </a:fld>
            <a:endParaRPr/>
          </a:p>
        </p:txBody>
      </p:sp>
      <p:sp>
        <p:nvSpPr>
          <p:cNvPr id="202" name="Google Shape;202;p23"/>
          <p:cNvSpPr txBox="1"/>
          <p:nvPr/>
        </p:nvSpPr>
        <p:spPr>
          <a:xfrm>
            <a:off x="3371954" y="5233358"/>
            <a:ext cx="4455164" cy="4591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50"/>
              <a:buFont typeface="Verdana"/>
              <a:buNone/>
            </a:pPr>
            <a:r>
              <a:rPr lang="pt-BR" sz="1050" b="1">
                <a:solidFill>
                  <a:schemeClr val="dk1"/>
                </a:solidFill>
                <a:latin typeface="Verdana"/>
                <a:ea typeface="Verdana"/>
                <a:cs typeface="Verdana"/>
                <a:sym typeface="Verdana"/>
              </a:rPr>
              <a:t>                           Luz modulada pela oclusão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Sombras</a:t>
            </a:r>
            <a:endParaRPr/>
          </a:p>
        </p:txBody>
      </p:sp>
      <p:sp>
        <p:nvSpPr>
          <p:cNvPr id="42" name="Google Shape;42;p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a:t>
            </a:fld>
            <a:endParaRPr/>
          </a:p>
        </p:txBody>
      </p:sp>
      <p:pic>
        <p:nvPicPr>
          <p:cNvPr id="43" name="Google Shape;43;p6" descr="page10image51689920"/>
          <p:cNvPicPr preferRelativeResize="0"/>
          <p:nvPr/>
        </p:nvPicPr>
        <p:blipFill rotWithShape="1">
          <a:blip r:embed="rId3">
            <a:alphaModFix/>
          </a:blip>
          <a:srcRect t="13257" b="6166"/>
          <a:stretch/>
        </p:blipFill>
        <p:spPr>
          <a:xfrm>
            <a:off x="965200" y="840543"/>
            <a:ext cx="7213599" cy="4359297"/>
          </a:xfrm>
          <a:prstGeom prst="rect">
            <a:avLst/>
          </a:prstGeom>
          <a:noFill/>
          <a:ln>
            <a:noFill/>
          </a:ln>
        </p:spPr>
      </p:pic>
      <p:sp>
        <p:nvSpPr>
          <p:cNvPr id="44" name="Google Shape;44;p6"/>
          <p:cNvSpPr/>
          <p:nvPr/>
        </p:nvSpPr>
        <p:spPr>
          <a:xfrm>
            <a:off x="907230" y="5226062"/>
            <a:ext cx="38659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i="0" u="none" strike="noStrike" cap="none" dirty="0">
                <a:solidFill>
                  <a:schemeClr val="dk1"/>
                </a:solidFill>
                <a:latin typeface="Open Sans"/>
                <a:ea typeface="Open Sans"/>
                <a:cs typeface="Open Sans"/>
                <a:sym typeface="Open Sans"/>
              </a:rPr>
              <a:t>Créditos: Grand </a:t>
            </a:r>
            <a:r>
              <a:rPr lang="pt-BR" sz="1800" b="1" i="0" u="none" strike="noStrike" cap="none" dirty="0" err="1">
                <a:solidFill>
                  <a:schemeClr val="dk1"/>
                </a:solidFill>
                <a:latin typeface="Open Sans"/>
                <a:ea typeface="Open Sans"/>
                <a:cs typeface="Open Sans"/>
                <a:sym typeface="Open Sans"/>
              </a:rPr>
              <a:t>Theft</a:t>
            </a:r>
            <a:r>
              <a:rPr lang="pt-BR" sz="1800" b="1" i="0" u="none" strike="noStrike" cap="none" dirty="0">
                <a:solidFill>
                  <a:schemeClr val="dk1"/>
                </a:solidFill>
                <a:latin typeface="Open Sans"/>
                <a:ea typeface="Open Sans"/>
                <a:cs typeface="Open Sans"/>
                <a:sym typeface="Open Sans"/>
              </a:rPr>
              <a:t> Auto V </a:t>
            </a:r>
            <a:endParaRPr sz="1800"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BR"/>
              <a:t>Shading Pré Computado</a:t>
            </a:r>
            <a:endParaRPr/>
          </a:p>
        </p:txBody>
      </p:sp>
      <p:sp>
        <p:nvSpPr>
          <p:cNvPr id="541" name="Google Shape;541;p6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20</a:t>
            </a:fld>
            <a:endParaRPr/>
          </a:p>
        </p:txBody>
      </p:sp>
      <p:sp>
        <p:nvSpPr>
          <p:cNvPr id="542" name="Google Shape;542;p63"/>
          <p:cNvSpPr txBox="1">
            <a:spLocks noGrp="1"/>
          </p:cNvSpPr>
          <p:nvPr>
            <p:ph type="body" idx="1"/>
          </p:nvPr>
        </p:nvSpPr>
        <p:spPr>
          <a:xfrm>
            <a:off x="267130" y="4511665"/>
            <a:ext cx="2523300" cy="516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800"/>
              <a:buNone/>
            </a:pPr>
            <a:r>
              <a:rPr lang="en-BR" sz="1800"/>
              <a:t>Shading Simples</a:t>
            </a:r>
            <a:endParaRPr/>
          </a:p>
        </p:txBody>
      </p:sp>
      <p:sp>
        <p:nvSpPr>
          <p:cNvPr id="543" name="Google Shape;543;p63"/>
          <p:cNvSpPr txBox="1"/>
          <p:nvPr/>
        </p:nvSpPr>
        <p:spPr>
          <a:xfrm>
            <a:off x="3283711" y="4507265"/>
            <a:ext cx="2523300" cy="5160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Ambient Occlusion</a:t>
            </a:r>
            <a:endParaRPr sz="1800" b="0">
              <a:solidFill>
                <a:schemeClr val="dk1"/>
              </a:solidFill>
              <a:latin typeface="Verdana"/>
              <a:ea typeface="Verdana"/>
              <a:cs typeface="Verdana"/>
              <a:sym typeface="Verdana"/>
            </a:endParaRPr>
          </a:p>
          <a:p>
            <a:pPr marL="0" marR="0" lvl="0" indent="0" algn="ctr" rtl="0">
              <a:spcBef>
                <a:spcPts val="306"/>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texture map</a:t>
            </a:r>
            <a:endParaRPr sz="1800" b="0">
              <a:solidFill>
                <a:schemeClr val="dk1"/>
              </a:solidFill>
              <a:latin typeface="Verdana"/>
              <a:ea typeface="Verdana"/>
              <a:cs typeface="Verdana"/>
              <a:sym typeface="Verdana"/>
            </a:endParaRPr>
          </a:p>
        </p:txBody>
      </p:sp>
      <p:sp>
        <p:nvSpPr>
          <p:cNvPr id="544" name="Google Shape;544;p63"/>
          <p:cNvSpPr txBox="1"/>
          <p:nvPr/>
        </p:nvSpPr>
        <p:spPr>
          <a:xfrm>
            <a:off x="6300292" y="4507265"/>
            <a:ext cx="2523300" cy="5160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ctr" rtl="0">
              <a:spcBef>
                <a:spcPts val="0"/>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com Ambient Occlusion</a:t>
            </a:r>
            <a:endParaRPr sz="1800" b="0">
              <a:solidFill>
                <a:schemeClr val="dk1"/>
              </a:solidFill>
              <a:latin typeface="Verdana"/>
              <a:ea typeface="Verdana"/>
              <a:cs typeface="Verdana"/>
              <a:sym typeface="Verdana"/>
            </a:endParaRPr>
          </a:p>
        </p:txBody>
      </p:sp>
      <p:pic>
        <p:nvPicPr>
          <p:cNvPr id="545" name="Google Shape;545;p63" descr="page88image7207136"/>
          <p:cNvPicPr preferRelativeResize="0"/>
          <p:nvPr/>
        </p:nvPicPr>
        <p:blipFill rotWithShape="1">
          <a:blip r:embed="rId3">
            <a:alphaModFix/>
          </a:blip>
          <a:srcRect/>
          <a:stretch/>
        </p:blipFill>
        <p:spPr>
          <a:xfrm>
            <a:off x="347608" y="716831"/>
            <a:ext cx="2362200" cy="3632200"/>
          </a:xfrm>
          <a:prstGeom prst="rect">
            <a:avLst/>
          </a:prstGeom>
          <a:noFill/>
          <a:ln>
            <a:noFill/>
          </a:ln>
        </p:spPr>
      </p:pic>
      <p:pic>
        <p:nvPicPr>
          <p:cNvPr id="546" name="Google Shape;546;p63" descr="page88image7192784"/>
          <p:cNvPicPr preferRelativeResize="0"/>
          <p:nvPr/>
        </p:nvPicPr>
        <p:blipFill rotWithShape="1">
          <a:blip r:embed="rId4">
            <a:alphaModFix/>
          </a:blip>
          <a:srcRect/>
          <a:stretch/>
        </p:blipFill>
        <p:spPr>
          <a:xfrm>
            <a:off x="2676047" y="689799"/>
            <a:ext cx="3530600" cy="3632200"/>
          </a:xfrm>
          <a:prstGeom prst="rect">
            <a:avLst/>
          </a:prstGeom>
          <a:noFill/>
          <a:ln>
            <a:noFill/>
          </a:ln>
        </p:spPr>
      </p:pic>
      <p:pic>
        <p:nvPicPr>
          <p:cNvPr id="547" name="Google Shape;547;p63" descr="page88image7199856"/>
          <p:cNvPicPr preferRelativeResize="0"/>
          <p:nvPr/>
        </p:nvPicPr>
        <p:blipFill rotWithShape="1">
          <a:blip r:embed="rId5">
            <a:alphaModFix/>
          </a:blip>
          <a:srcRect/>
          <a:stretch/>
        </p:blipFill>
        <p:spPr>
          <a:xfrm>
            <a:off x="6380770" y="650069"/>
            <a:ext cx="2362200" cy="3632200"/>
          </a:xfrm>
          <a:prstGeom prst="rect">
            <a:avLst/>
          </a:prstGeom>
          <a:noFill/>
          <a:ln>
            <a:noFill/>
          </a:ln>
        </p:spPr>
      </p:pic>
      <p:sp>
        <p:nvSpPr>
          <p:cNvPr id="548" name="Google Shape;548;p63"/>
          <p:cNvSpPr/>
          <p:nvPr/>
        </p:nvSpPr>
        <p:spPr>
          <a:xfrm>
            <a:off x="7454688" y="5406343"/>
            <a:ext cx="1008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BR" sz="1400" b="1">
                <a:solidFill>
                  <a:schemeClr val="dk1"/>
                </a:solidFill>
                <a:latin typeface="Arial"/>
                <a:ea typeface="Arial"/>
                <a:cs typeface="Arial"/>
                <a:sym typeface="Arial"/>
              </a:rPr>
              <a:t>Autodesk </a:t>
            </a:r>
            <a:endParaRPr sz="14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BE08-FABF-F0DD-82FB-4AD29D0BC170}"/>
              </a:ext>
            </a:extLst>
          </p:cNvPr>
          <p:cNvSpPr>
            <a:spLocks noGrp="1"/>
          </p:cNvSpPr>
          <p:nvPr>
            <p:ph type="title"/>
          </p:nvPr>
        </p:nvSpPr>
        <p:spPr/>
        <p:txBody>
          <a:bodyPr/>
          <a:lstStyle/>
          <a:p>
            <a:r>
              <a:rPr lang="pt-BR" dirty="0"/>
              <a:t>Sombras em Ray </a:t>
            </a:r>
            <a:r>
              <a:rPr lang="pt-BR" dirty="0" err="1"/>
              <a:t>Marching</a:t>
            </a:r>
            <a:endParaRPr lang="pt-BR" dirty="0"/>
          </a:p>
        </p:txBody>
      </p:sp>
      <p:sp>
        <p:nvSpPr>
          <p:cNvPr id="3" name="Text Placeholder 2">
            <a:extLst>
              <a:ext uri="{FF2B5EF4-FFF2-40B4-BE49-F238E27FC236}">
                <a16:creationId xmlns:a16="http://schemas.microsoft.com/office/drawing/2014/main" id="{9078150D-B49B-F75A-1847-F5342DEC6610}"/>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58A881C3-43B9-8830-714A-3B288D5CDB9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21</a:t>
            </a:fld>
            <a:endParaRPr lang="pt-BR"/>
          </a:p>
        </p:txBody>
      </p:sp>
    </p:spTree>
    <p:extLst>
      <p:ext uri="{BB962C8B-B14F-4D97-AF65-F5344CB8AC3E}">
        <p14:creationId xmlns:p14="http://schemas.microsoft.com/office/powerpoint/2010/main" val="1046158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Criando cenário com Plano e uma Pirâmide</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22</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4355038"/>
          </a:xfrm>
          <a:prstGeom prst="rect">
            <a:avLst/>
          </a:prstGeom>
          <a:solidFill>
            <a:schemeClr val="tx1"/>
          </a:solidFill>
        </p:spPr>
        <p:txBody>
          <a:bodyPr wrap="square">
            <a:spAutoFit/>
          </a:bodyPr>
          <a:lstStyle/>
          <a:p>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sdPlane</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7A64A"/>
                </a:solidFill>
                <a:effectLst/>
                <a:latin typeface="Courier New" panose="02070309020205020404" pitchFamily="49" charset="0"/>
                <a:cs typeface="Courier New" panose="02070309020205020404" pitchFamily="49" charset="0"/>
              </a:rPr>
              <a:t>  // n must be normalized</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dot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sdPyramid</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h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abs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DADADA"/>
                </a:solidFill>
                <a:effectLst/>
                <a:latin typeface="Courier New" panose="02070309020205020404" pitchFamily="49" charset="0"/>
                <a:cs typeface="Courier New" panose="02070309020205020404" pitchFamily="49" charset="0"/>
              </a:rPr>
              <a:t>  vec3 q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vec3</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s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clamp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1.0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a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b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d2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a</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b</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sqrt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d2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sign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92521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CCE9-1B33-4136-4048-EF405CDE82A6}"/>
              </a:ext>
            </a:extLst>
          </p:cNvPr>
          <p:cNvSpPr>
            <a:spLocks noGrp="1"/>
          </p:cNvSpPr>
          <p:nvPr>
            <p:ph type="title"/>
          </p:nvPr>
        </p:nvSpPr>
        <p:spPr/>
        <p:txBody>
          <a:bodyPr/>
          <a:lstStyle/>
          <a:p>
            <a:r>
              <a:rPr lang="pt-BR" dirty="0"/>
              <a:t>Código base de Ray </a:t>
            </a:r>
            <a:r>
              <a:rPr lang="pt-BR" dirty="0" err="1"/>
              <a:t>Marching</a:t>
            </a:r>
            <a:endParaRPr lang="pt-BR" dirty="0"/>
          </a:p>
        </p:txBody>
      </p:sp>
      <p:sp>
        <p:nvSpPr>
          <p:cNvPr id="4" name="Slide Number Placeholder 3">
            <a:extLst>
              <a:ext uri="{FF2B5EF4-FFF2-40B4-BE49-F238E27FC236}">
                <a16:creationId xmlns:a16="http://schemas.microsoft.com/office/drawing/2014/main" id="{F7FA107D-52CB-C0C7-EC25-83C17BCE364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23</a:t>
            </a:fld>
            <a:endParaRPr lang="pt-BR"/>
          </a:p>
        </p:txBody>
      </p:sp>
      <p:sp>
        <p:nvSpPr>
          <p:cNvPr id="5" name="TextBox 4">
            <a:extLst>
              <a:ext uri="{FF2B5EF4-FFF2-40B4-BE49-F238E27FC236}">
                <a16:creationId xmlns:a16="http://schemas.microsoft.com/office/drawing/2014/main" id="{CB266DA1-A008-D609-6323-26D1589EE159}"/>
              </a:ext>
            </a:extLst>
          </p:cNvPr>
          <p:cNvSpPr txBox="1"/>
          <p:nvPr/>
        </p:nvSpPr>
        <p:spPr>
          <a:xfrm>
            <a:off x="182880" y="1166636"/>
            <a:ext cx="4645152" cy="4293483"/>
          </a:xfrm>
          <a:prstGeom prst="rect">
            <a:avLst/>
          </a:prstGeom>
          <a:solidFill>
            <a:schemeClr val="tx1"/>
          </a:solidFill>
        </p:spPr>
        <p:txBody>
          <a:bodyPr wrap="square">
            <a:spAutoFit/>
          </a:bodyPr>
          <a:lstStyle/>
          <a:p>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9A9A9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pyramid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sdPyramid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plane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sdPlane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return</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min</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plane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pyramid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rayMarch</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9A9A9A"/>
                </a:solidFill>
                <a:effectLst/>
                <a:latin typeface="Courier New" panose="02070309020205020404" pitchFamily="49" charset="0"/>
                <a:cs typeface="Courier New" panose="02070309020205020404" pitchFamily="49" charset="0"/>
              </a:rPr>
              <a:t>ro</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vec3 </a:t>
            </a:r>
            <a:r>
              <a:rPr lang="en-US" sz="1050" b="0" noProof="1">
                <a:solidFill>
                  <a:srgbClr val="9A9A9A"/>
                </a:solidFill>
                <a:effectLst/>
                <a:latin typeface="Courier New" panose="02070309020205020404" pitchFamily="49" charset="0"/>
                <a:cs typeface="Courier New" panose="02070309020205020404" pitchFamily="49" charset="0"/>
              </a:rPr>
              <a:t>rd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A9A9A"/>
                </a:solidFill>
                <a:effectLst/>
                <a:latin typeface="Courier New" panose="02070309020205020404" pitchFamily="49" charset="0"/>
                <a:cs typeface="Courier New" panose="02070309020205020404" pitchFamily="49" charset="0"/>
              </a:rPr>
              <a:t>start</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A9A9A"/>
                </a:solidFill>
                <a:effectLst/>
                <a:latin typeface="Courier New" panose="02070309020205020404" pitchFamily="49" charset="0"/>
                <a:cs typeface="Courier New" panose="02070309020205020404" pitchFamily="49" charset="0"/>
              </a:rPr>
              <a:t>end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start</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for</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569CD6"/>
                </a:solidFill>
                <a:effectLst/>
                <a:latin typeface="Courier New" panose="02070309020205020404" pitchFamily="49" charset="0"/>
                <a:cs typeface="Courier New" panose="02070309020205020404" pitchFamily="49" charset="0"/>
              </a:rPr>
              <a:t>int</a:t>
            </a:r>
            <a:r>
              <a:rPr lang="en-US" sz="1050" b="0" noProof="1">
                <a:solidFill>
                  <a:srgbClr val="DADADA"/>
                </a:solidFill>
                <a:effectLst/>
                <a:latin typeface="Courier New" panose="02070309020205020404" pitchFamily="49" charset="0"/>
                <a:cs typeface="Courier New" panose="02070309020205020404" pitchFamily="49" charset="0"/>
              </a:rPr>
              <a:t> i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i </a:t>
            </a:r>
            <a:r>
              <a:rPr lang="en-US" sz="1050" b="0" noProof="1">
                <a:solidFill>
                  <a:srgbClr val="B4B4B4"/>
                </a:solidFill>
                <a:effectLst/>
                <a:latin typeface="Courier New" panose="02070309020205020404" pitchFamily="49" charset="0"/>
                <a:cs typeface="Courier New" panose="02070309020205020404" pitchFamily="49" charset="0"/>
              </a:rPr>
              <a:t>&lt;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255</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i</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ro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if</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d </a:t>
            </a:r>
            <a:r>
              <a:rPr lang="en-US" sz="1050" b="0" noProof="1">
                <a:solidFill>
                  <a:srgbClr val="B4B4B4"/>
                </a:solidFill>
                <a:effectLst/>
                <a:latin typeface="Courier New" panose="02070309020205020404" pitchFamily="49" charset="0"/>
                <a:cs typeface="Courier New" panose="02070309020205020404" pitchFamily="49" charset="0"/>
              </a:rPr>
              <a:t>&lt;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0.001</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&gt;</a:t>
            </a:r>
            <a:r>
              <a:rPr lang="en-US" sz="1050" b="0" noProof="1">
                <a:solidFill>
                  <a:srgbClr val="DADADA"/>
                </a:solidFill>
                <a:effectLst/>
                <a:latin typeface="Courier New" panose="02070309020205020404" pitchFamily="49" charset="0"/>
                <a:cs typeface="Courier New" panose="02070309020205020404" pitchFamily="49" charset="0"/>
              </a:rPr>
              <a:t> end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8A0DF"/>
                </a:solidFill>
                <a:effectLst/>
                <a:latin typeface="Courier New" panose="02070309020205020404" pitchFamily="49" charset="0"/>
                <a:cs typeface="Courier New" panose="02070309020205020404" pitchFamily="49" charset="0"/>
              </a:rPr>
              <a:t>break</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  }</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return</a:t>
            </a:r>
            <a:r>
              <a:rPr lang="en-US" sz="1050" b="0" noProof="1">
                <a:solidFill>
                  <a:srgbClr val="DADADA"/>
                </a:solidFill>
                <a:effectLst/>
                <a:latin typeface="Courier New" panose="02070309020205020404" pitchFamily="49" charset="0"/>
                <a:cs typeface="Courier New" panose="02070309020205020404" pitchFamily="49" charset="0"/>
              </a:rPr>
              <a:t> depth</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DCDCAA"/>
                </a:solidFill>
                <a:effectLst/>
                <a:latin typeface="Courier New" panose="02070309020205020404" pitchFamily="49" charset="0"/>
                <a:cs typeface="Courier New" panose="02070309020205020404" pitchFamily="49" charset="0"/>
              </a:rPr>
              <a:t>calcNormal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9A9A9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vec2 e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vec2</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0.0005</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57A64A"/>
                </a:solidFill>
                <a:effectLst/>
                <a:latin typeface="Courier New" panose="02070309020205020404" pitchFamily="49" charset="0"/>
                <a:cs typeface="Courier New" panose="02070309020205020404" pitchFamily="49" charset="0"/>
              </a:rPr>
              <a:t> // epsilon</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return</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normalize</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xyy</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xyy</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yyx</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yyx</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yxy</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yxy</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xxx</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xxx</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8B64E7-3E76-79C9-D071-FE8C043AD71A}"/>
              </a:ext>
            </a:extLst>
          </p:cNvPr>
          <p:cNvSpPr txBox="1"/>
          <p:nvPr/>
        </p:nvSpPr>
        <p:spPr>
          <a:xfrm>
            <a:off x="4892041" y="1166636"/>
            <a:ext cx="4151376" cy="3970318"/>
          </a:xfrm>
          <a:prstGeom prst="rect">
            <a:avLst/>
          </a:prstGeom>
          <a:solidFill>
            <a:schemeClr val="tx1"/>
          </a:solidFill>
        </p:spPr>
        <p:txBody>
          <a:bodyPr wrap="square">
            <a:spAutoFit/>
          </a:bodyPr>
          <a:lstStyle/>
          <a:p>
            <a:r>
              <a:rPr lang="en-US" sz="1050" b="0" noProof="1">
                <a:solidFill>
                  <a:srgbClr val="569CD6"/>
                </a:solidFill>
                <a:effectLst/>
                <a:latin typeface="Courier New" panose="02070309020205020404" pitchFamily="49" charset="0"/>
                <a:cs typeface="Courier New" panose="02070309020205020404" pitchFamily="49" charset="0"/>
              </a:rPr>
              <a:t>void</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mainImage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out vec4 </a:t>
            </a:r>
            <a:r>
              <a:rPr lang="en-US" sz="1050" b="0" noProof="1">
                <a:solidFill>
                  <a:srgbClr val="9A9A9A"/>
                </a:solidFill>
                <a:effectLst/>
                <a:latin typeface="Courier New" panose="02070309020205020404" pitchFamily="49" charset="0"/>
                <a:cs typeface="Courier New" panose="02070309020205020404" pitchFamily="49" charset="0"/>
              </a:rPr>
              <a:t>fragColor</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in vec2 </a:t>
            </a:r>
            <a:r>
              <a:rPr lang="en-US" sz="1050" b="0" noProof="1">
                <a:solidFill>
                  <a:srgbClr val="9A9A9A"/>
                </a:solidFill>
                <a:effectLst/>
                <a:latin typeface="Courier New" panose="02070309020205020404" pitchFamily="49" charset="0"/>
                <a:cs typeface="Courier New" panose="02070309020205020404" pitchFamily="49" charset="0"/>
              </a:rPr>
              <a:t>fragCoord</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vec2 uv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fragCoord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.5</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iResolution</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xy</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iResolution</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col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ro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0.7</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4</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rd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normalize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uv</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rayMarch</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ro</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0.01</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100.0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8A0DF"/>
                </a:solidFill>
                <a:effectLst/>
                <a:latin typeface="Courier New" panose="02070309020205020404" pitchFamily="49" charset="0"/>
                <a:cs typeface="Courier New" panose="02070309020205020404" pitchFamily="49" charset="0"/>
              </a:rPr>
              <a:t>if</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d </a:t>
            </a:r>
            <a:r>
              <a:rPr lang="en-US" sz="1050" b="0" noProof="1">
                <a:solidFill>
                  <a:srgbClr val="B4B4B4"/>
                </a:solidFill>
                <a:effectLst/>
                <a:latin typeface="Courier New" panose="02070309020205020404" pitchFamily="49" charset="0"/>
                <a:cs typeface="Courier New" panose="02070309020205020404" pitchFamily="49" charset="0"/>
              </a:rPr>
              <a:t>&gt;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100.0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col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else</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ro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normal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calcNormal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lightPos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2</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2</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lightDir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normalize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lightPos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p</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ambient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0.2</a:t>
            </a:r>
            <a:r>
              <a:rPr lang="en-US" sz="1050" b="0" noProof="1">
                <a:solidFill>
                  <a:srgbClr val="B4B4B4"/>
                </a:solidFill>
                <a:effectLst/>
                <a:latin typeface="Courier New" panose="02070309020205020404" pitchFamily="49" charset="0"/>
                <a:cs typeface="Courier New" panose="02070309020205020404" pitchFamily="49" charset="0"/>
              </a:rPr>
              <a:t>;</a:t>
            </a: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scalar </a:t>
            </a:r>
            <a:r>
              <a:rPr lang="en-US" sz="1050" b="0" noProof="1">
                <a:solidFill>
                  <a:srgbClr val="B4B4B4"/>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dot</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normal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lightDir</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difuse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clamp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scalar</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ambient</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a:t>
            </a:r>
            <a:r>
              <a:rPr lang="en-US" sz="1050" b="0" noProof="1">
                <a:solidFill>
                  <a:srgbClr val="B4B4B4"/>
                </a:solidFill>
                <a:effectLst/>
                <a:latin typeface="Courier New" panose="02070309020205020404" pitchFamily="49" charset="0"/>
                <a:cs typeface="Courier New" panose="02070309020205020404" pitchFamily="49" charset="0"/>
              </a:rPr>
              <a:t>);</a:t>
            </a:r>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    col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difuse</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  }</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  fragColor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vec4</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col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endParaRPr lang="en-US" sz="105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950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7837-3744-1791-0CA1-D3438C9F3D6E}"/>
              </a:ext>
            </a:extLst>
          </p:cNvPr>
          <p:cNvSpPr>
            <a:spLocks noGrp="1"/>
          </p:cNvSpPr>
          <p:nvPr>
            <p:ph type="title"/>
          </p:nvPr>
        </p:nvSpPr>
        <p:spPr/>
        <p:txBody>
          <a:bodyPr/>
          <a:lstStyle/>
          <a:p>
            <a:r>
              <a:rPr lang="pt-BR" dirty="0"/>
              <a:t>Cenário com Plano e uma Pirâmide</a:t>
            </a:r>
          </a:p>
        </p:txBody>
      </p:sp>
      <p:sp>
        <p:nvSpPr>
          <p:cNvPr id="4" name="Slide Number Placeholder 3">
            <a:extLst>
              <a:ext uri="{FF2B5EF4-FFF2-40B4-BE49-F238E27FC236}">
                <a16:creationId xmlns:a16="http://schemas.microsoft.com/office/drawing/2014/main" id="{34BEEF7E-028F-2D51-4C2B-9EA3F1CC3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24</a:t>
            </a:fld>
            <a:endParaRPr lang="pt-BR"/>
          </a:p>
        </p:txBody>
      </p:sp>
      <p:pic>
        <p:nvPicPr>
          <p:cNvPr id="1026" name="Picture 2">
            <a:extLst>
              <a:ext uri="{FF2B5EF4-FFF2-40B4-BE49-F238E27FC236}">
                <a16:creationId xmlns:a16="http://schemas.microsoft.com/office/drawing/2014/main" id="{6328DD86-4C81-1343-DDBE-09A864AA8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 y="831632"/>
            <a:ext cx="7781544" cy="43771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339F14-EEE9-46E3-49FC-031283E38CCA}"/>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378323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a:t>
            </a:r>
          </a:p>
        </p:txBody>
      </p:sp>
      <p:sp>
        <p:nvSpPr>
          <p:cNvPr id="3" name="Text Placeholder 2">
            <a:extLst>
              <a:ext uri="{FF2B5EF4-FFF2-40B4-BE49-F238E27FC236}">
                <a16:creationId xmlns:a16="http://schemas.microsoft.com/office/drawing/2014/main" id="{01C65FF8-1C06-A33C-BA5D-CC0CBE49F3B9}"/>
              </a:ext>
            </a:extLst>
          </p:cNvPr>
          <p:cNvSpPr>
            <a:spLocks noGrp="1"/>
          </p:cNvSpPr>
          <p:nvPr>
            <p:ph type="body" idx="1"/>
          </p:nvPr>
        </p:nvSpPr>
        <p:spPr/>
        <p:txBody>
          <a:bodyPr/>
          <a:lstStyle/>
          <a:p>
            <a:r>
              <a:rPr lang="pt-BR" dirty="0"/>
              <a:t>A proposta da sombra é a partir do ponto encontrado na cena, buscar a(</a:t>
            </a:r>
            <a:r>
              <a:rPr lang="pt-BR" dirty="0" err="1"/>
              <a:t>s</a:t>
            </a:r>
            <a:r>
              <a:rPr lang="pt-BR" dirty="0"/>
              <a:t>) fonte(</a:t>
            </a:r>
            <a:r>
              <a:rPr lang="pt-BR" dirty="0" err="1"/>
              <a:t>s</a:t>
            </a:r>
            <a:r>
              <a:rPr lang="pt-BR" dirty="0"/>
              <a:t>) de iluminação (Shadow </a:t>
            </a:r>
            <a:r>
              <a:rPr lang="pt-BR" dirty="0" err="1"/>
              <a:t>Rays</a:t>
            </a:r>
            <a:r>
              <a:rPr lang="pt-BR" dirty="0"/>
              <a:t>).</a:t>
            </a:r>
          </a:p>
          <a:p>
            <a:r>
              <a:rPr lang="pt-BR" dirty="0"/>
              <a:t>Se uma fonte for encontrada atenuaremos a luminância daquele ponto.</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25</a:t>
            </a:fld>
            <a:endParaRPr lang="pt-B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a:t>
            </a:r>
            <a:r>
              <a:rPr lang="pt-BR" sz="1100" dirty="0" err="1"/>
              <a:t>wikipedia</a:t>
            </a:r>
            <a:endParaRPr lang="pt-BR" sz="1100" dirty="0"/>
          </a:p>
        </p:txBody>
      </p:sp>
      <p:pic>
        <p:nvPicPr>
          <p:cNvPr id="6" name="Picture 2">
            <a:extLst>
              <a:ext uri="{FF2B5EF4-FFF2-40B4-BE49-F238E27FC236}">
                <a16:creationId xmlns:a16="http://schemas.microsoft.com/office/drawing/2014/main" id="{C6ACEE23-182D-61C4-8B20-A46DCBD6B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740" y="2369582"/>
            <a:ext cx="4757928" cy="317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222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26</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2416046"/>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
        <p:nvSpPr>
          <p:cNvPr id="3" name="TextBox 2">
            <a:extLst>
              <a:ext uri="{FF2B5EF4-FFF2-40B4-BE49-F238E27FC236}">
                <a16:creationId xmlns:a16="http://schemas.microsoft.com/office/drawing/2014/main" id="{8185062F-1ECF-2B99-2848-96019447D0A5}"/>
              </a:ext>
            </a:extLst>
          </p:cNvPr>
          <p:cNvSpPr txBox="1"/>
          <p:nvPr/>
        </p:nvSpPr>
        <p:spPr>
          <a:xfrm>
            <a:off x="466106" y="3378198"/>
            <a:ext cx="8211787" cy="1769715"/>
          </a:xfrm>
          <a:prstGeom prst="rect">
            <a:avLst/>
          </a:prstGeom>
          <a:solidFill>
            <a:schemeClr val="tx1"/>
          </a:solidFill>
        </p:spPr>
        <p:txBody>
          <a:bodyPr wrap="square">
            <a:spAutoFit/>
          </a:bodyPr>
          <a:lstStyle/>
          <a:p>
            <a:r>
              <a:rPr lang="en-US" b="1" noProof="1">
                <a:solidFill>
                  <a:srgbClr val="DADADA"/>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difuse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col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80001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69-EE49-AC1B-CF06-5488A32E7FF8}"/>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64C10869-A914-1EF2-E525-994EFABE45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27</a:t>
            </a:fld>
            <a:endParaRPr lang="pt-BR"/>
          </a:p>
        </p:txBody>
      </p:sp>
      <p:pic>
        <p:nvPicPr>
          <p:cNvPr id="2050" name="Picture 2">
            <a:extLst>
              <a:ext uri="{FF2B5EF4-FFF2-40B4-BE49-F238E27FC236}">
                <a16:creationId xmlns:a16="http://schemas.microsoft.com/office/drawing/2014/main" id="{394EADD7-308A-6BDA-470F-5CA0EF051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48" y="835919"/>
            <a:ext cx="7766304" cy="43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34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FEDC-9D48-E507-5A9B-D85473173171}"/>
              </a:ext>
            </a:extLst>
          </p:cNvPr>
          <p:cNvSpPr>
            <a:spLocks noGrp="1"/>
          </p:cNvSpPr>
          <p:nvPr>
            <p:ph type="title"/>
          </p:nvPr>
        </p:nvSpPr>
        <p:spPr/>
        <p:txBody>
          <a:bodyPr/>
          <a:lstStyle/>
          <a:p>
            <a:r>
              <a:rPr lang="pt-BR" dirty="0"/>
              <a:t>Implementando Penumbra</a:t>
            </a:r>
          </a:p>
        </p:txBody>
      </p:sp>
      <p:sp>
        <p:nvSpPr>
          <p:cNvPr id="3" name="Text Placeholder 2">
            <a:extLst>
              <a:ext uri="{FF2B5EF4-FFF2-40B4-BE49-F238E27FC236}">
                <a16:creationId xmlns:a16="http://schemas.microsoft.com/office/drawing/2014/main" id="{E1EDE9C4-FAF5-8E24-6BDD-E72C0D763BA9}"/>
              </a:ext>
            </a:extLst>
          </p:cNvPr>
          <p:cNvSpPr>
            <a:spLocks noGrp="1"/>
          </p:cNvSpPr>
          <p:nvPr>
            <p:ph type="body" idx="1"/>
          </p:nvPr>
        </p:nvSpPr>
        <p:spPr/>
        <p:txBody>
          <a:bodyPr/>
          <a:lstStyle/>
          <a:p>
            <a:r>
              <a:rPr lang="pt-BR" dirty="0"/>
              <a:t>A penumbra é um efeito causado por uma fonte de luz não pontual.</a:t>
            </a:r>
          </a:p>
          <a:p>
            <a:r>
              <a:rPr lang="pt-BR" dirty="0"/>
              <a:t>Podemos simular esse efeito na sombra gerada. Para isso o raio de sombra (</a:t>
            </a:r>
            <a:r>
              <a:rPr lang="pt-BR" dirty="0" err="1"/>
              <a:t>shadow</a:t>
            </a:r>
            <a:r>
              <a:rPr lang="pt-BR" dirty="0"/>
              <a:t> </a:t>
            </a:r>
            <a:r>
              <a:rPr lang="pt-BR" dirty="0" err="1"/>
              <a:t>ray</a:t>
            </a:r>
            <a:r>
              <a:rPr lang="pt-BR" dirty="0"/>
              <a:t>) vai verificar se não passou muito próximo de algum superfície.</a:t>
            </a:r>
          </a:p>
        </p:txBody>
      </p:sp>
      <p:sp>
        <p:nvSpPr>
          <p:cNvPr id="4" name="Slide Number Placeholder 3">
            <a:extLst>
              <a:ext uri="{FF2B5EF4-FFF2-40B4-BE49-F238E27FC236}">
                <a16:creationId xmlns:a16="http://schemas.microsoft.com/office/drawing/2014/main" id="{75EC85BC-446F-AEB7-DC8B-F5D4F1566B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28</a:t>
            </a:fld>
            <a:endParaRPr lang="pt-BR"/>
          </a:p>
        </p:txBody>
      </p:sp>
    </p:spTree>
    <p:extLst>
      <p:ext uri="{BB962C8B-B14F-4D97-AF65-F5344CB8AC3E}">
        <p14:creationId xmlns:p14="http://schemas.microsoft.com/office/powerpoint/2010/main" val="3852133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dirty="0"/>
              <a:t>Código de Soft Shadow para Ray </a:t>
            </a:r>
            <a:r>
              <a:rPr lang="pt-BR" dirty="0" err="1"/>
              <a:t>Marching</a:t>
            </a:r>
            <a:endParaRPr lang="pt-BR" dirty="0"/>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29</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21993" y="749060"/>
            <a:ext cx="8428231" cy="3539430"/>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k</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k</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14.0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03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3">
            <a:alphaModFix/>
          </a:blip>
          <a:srcRect b="3996"/>
          <a:stretch/>
        </p:blipFill>
        <p:spPr>
          <a:xfrm>
            <a:off x="517043" y="725653"/>
            <a:ext cx="7954265" cy="4904585"/>
          </a:xfrm>
          <a:prstGeom prst="rect">
            <a:avLst/>
          </a:prstGeom>
          <a:noFill/>
          <a:ln>
            <a:noFill/>
          </a:ln>
        </p:spPr>
      </p:pic>
      <p:sp>
        <p:nvSpPr>
          <p:cNvPr id="50" name="Google Shape;50;p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Revisão:</a:t>
            </a:r>
            <a:r>
              <a:rPr lang="pt-BR" sz="2400"/>
              <a:t> quanta luz é refletida de P através do P</a:t>
            </a:r>
            <a:r>
              <a:rPr lang="pt-BR" sz="2400" baseline="-25000"/>
              <a:t>0</a:t>
            </a:r>
            <a:endParaRPr baseline="-25000"/>
          </a:p>
        </p:txBody>
      </p:sp>
      <p:sp>
        <p:nvSpPr>
          <p:cNvPr id="51" name="Google Shape;51;p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a:t>
            </a:fld>
            <a:endParaRPr/>
          </a:p>
        </p:txBody>
      </p:sp>
      <p:pic>
        <p:nvPicPr>
          <p:cNvPr id="52" name="Google Shape;52;p7"/>
          <p:cNvPicPr preferRelativeResize="0"/>
          <p:nvPr/>
        </p:nvPicPr>
        <p:blipFill rotWithShape="1">
          <a:blip r:embed="rId4">
            <a:alphaModFix/>
          </a:blip>
          <a:srcRect/>
          <a:stretch/>
        </p:blipFill>
        <p:spPr>
          <a:xfrm>
            <a:off x="330840" y="917824"/>
            <a:ext cx="4212092" cy="111645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EE98-511C-0996-639C-6D070D42759E}"/>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5D6BB521-5081-8589-722B-A0D71F4270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30</a:t>
            </a:fld>
            <a:endParaRPr lang="pt-BR"/>
          </a:p>
        </p:txBody>
      </p:sp>
      <p:pic>
        <p:nvPicPr>
          <p:cNvPr id="3074" name="Picture 2">
            <a:extLst>
              <a:ext uri="{FF2B5EF4-FFF2-40B4-BE49-F238E27FC236}">
                <a16:creationId xmlns:a16="http://schemas.microsoft.com/office/drawing/2014/main" id="{EBD53937-AD0D-783F-B710-4079F8C9E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2" y="874395"/>
            <a:ext cx="7919179" cy="445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044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2D46-9A9A-4884-E591-65A5A6D07E8A}"/>
              </a:ext>
            </a:extLst>
          </p:cNvPr>
          <p:cNvSpPr>
            <a:spLocks noGrp="1"/>
          </p:cNvSpPr>
          <p:nvPr>
            <p:ph type="title"/>
          </p:nvPr>
        </p:nvSpPr>
        <p:spPr/>
        <p:txBody>
          <a:bodyPr/>
          <a:lstStyle/>
          <a:p>
            <a:r>
              <a:rPr lang="pt-BR" dirty="0"/>
              <a:t>Mais Opções</a:t>
            </a:r>
          </a:p>
        </p:txBody>
      </p:sp>
      <p:sp>
        <p:nvSpPr>
          <p:cNvPr id="3" name="Text Placeholder 2">
            <a:extLst>
              <a:ext uri="{FF2B5EF4-FFF2-40B4-BE49-F238E27FC236}">
                <a16:creationId xmlns:a16="http://schemas.microsoft.com/office/drawing/2014/main" id="{DCE593BF-BBE0-3450-C011-3F07B32A11E2}"/>
              </a:ext>
            </a:extLst>
          </p:cNvPr>
          <p:cNvSpPr>
            <a:spLocks noGrp="1"/>
          </p:cNvSpPr>
          <p:nvPr>
            <p:ph type="body" idx="1"/>
          </p:nvPr>
        </p:nvSpPr>
        <p:spPr/>
        <p:txBody>
          <a:bodyPr/>
          <a:lstStyle/>
          <a:p>
            <a:r>
              <a:rPr lang="pt-BR" dirty="0"/>
              <a:t>O site do IG traz outras opções de </a:t>
            </a:r>
            <a:r>
              <a:rPr lang="pt-BR" dirty="0" err="1"/>
              <a:t>calculcar</a:t>
            </a:r>
            <a:r>
              <a:rPr lang="pt-BR" dirty="0"/>
              <a:t> sombras que levam a resultados mais realistas:</a:t>
            </a:r>
          </a:p>
        </p:txBody>
      </p:sp>
      <p:sp>
        <p:nvSpPr>
          <p:cNvPr id="4" name="Slide Number Placeholder 3">
            <a:extLst>
              <a:ext uri="{FF2B5EF4-FFF2-40B4-BE49-F238E27FC236}">
                <a16:creationId xmlns:a16="http://schemas.microsoft.com/office/drawing/2014/main" id="{38640E07-7E07-29CC-F261-6C017D9D8A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31</a:t>
            </a:fld>
            <a:endParaRPr lang="pt-BR"/>
          </a:p>
        </p:txBody>
      </p:sp>
      <p:sp>
        <p:nvSpPr>
          <p:cNvPr id="6" name="TextBox 5">
            <a:extLst>
              <a:ext uri="{FF2B5EF4-FFF2-40B4-BE49-F238E27FC236}">
                <a16:creationId xmlns:a16="http://schemas.microsoft.com/office/drawing/2014/main" id="{9B09EAB2-2A48-4245-380C-58285A8124A9}"/>
              </a:ext>
            </a:extLst>
          </p:cNvPr>
          <p:cNvSpPr txBox="1"/>
          <p:nvPr/>
        </p:nvSpPr>
        <p:spPr>
          <a:xfrm>
            <a:off x="923544" y="1908084"/>
            <a:ext cx="6211062" cy="461665"/>
          </a:xfrm>
          <a:prstGeom prst="rect">
            <a:avLst/>
          </a:prstGeom>
          <a:noFill/>
        </p:spPr>
        <p:txBody>
          <a:bodyPr wrap="square">
            <a:spAutoFit/>
          </a:bodyPr>
          <a:lstStyle/>
          <a:p>
            <a:r>
              <a:rPr lang="pt-BR" sz="2400" dirty="0">
                <a:hlinkClick r:id="rId2"/>
              </a:rPr>
              <a:t>https://iquilezles.org/articles/rmshadows/</a:t>
            </a:r>
            <a:r>
              <a:rPr lang="pt-BR" sz="2400" dirty="0"/>
              <a:t> </a:t>
            </a:r>
          </a:p>
        </p:txBody>
      </p:sp>
      <p:pic>
        <p:nvPicPr>
          <p:cNvPr id="1026" name="Picture 2">
            <a:extLst>
              <a:ext uri="{FF2B5EF4-FFF2-40B4-BE49-F238E27FC236}">
                <a16:creationId xmlns:a16="http://schemas.microsoft.com/office/drawing/2014/main" id="{54F9F0F5-D008-7E69-9BFB-FC1FAD770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629" y="2579079"/>
            <a:ext cx="3931317" cy="265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9601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443" name="Google Shape;443;p50"/>
          <p:cNvSpPr txBox="1">
            <a:spLocks noGrp="1"/>
          </p:cNvSpPr>
          <p:nvPr>
            <p:ph type="body" idx="2"/>
          </p:nvPr>
        </p:nvSpPr>
        <p:spPr>
          <a:xfrm>
            <a:off x="1567655" y="2857501"/>
            <a:ext cx="6119813" cy="104321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pt-BR" sz="2333"/>
              <a:t>Luciano Pereira Soares</a:t>
            </a:r>
            <a:endParaRPr/>
          </a:p>
          <a:p>
            <a:pPr marL="0" lvl="0" indent="0" algn="ctr" rtl="0">
              <a:spcBef>
                <a:spcPts val="467"/>
              </a:spcBef>
              <a:spcAft>
                <a:spcPts val="0"/>
              </a:spcAft>
              <a:buClr>
                <a:schemeClr val="lt1"/>
              </a:buClr>
              <a:buSzPts val="2333"/>
              <a:buFont typeface="Verdana"/>
              <a:buNone/>
            </a:pPr>
            <a:r>
              <a:rPr lang="pt-BR" sz="2333"/>
              <a:t>&lt;lpsoares@insper.edu.br&gt;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3">
            <a:alphaModFix/>
          </a:blip>
          <a:srcRect/>
          <a:stretch/>
        </p:blipFill>
        <p:spPr>
          <a:xfrm>
            <a:off x="320564" y="261371"/>
            <a:ext cx="8140912" cy="5354986"/>
          </a:xfrm>
          <a:prstGeom prst="rect">
            <a:avLst/>
          </a:prstGeom>
          <a:noFill/>
          <a:ln>
            <a:noFill/>
          </a:ln>
        </p:spPr>
      </p:pic>
      <p:pic>
        <p:nvPicPr>
          <p:cNvPr id="58" name="Google Shape;58;p8"/>
          <p:cNvPicPr preferRelativeResize="0"/>
          <p:nvPr/>
        </p:nvPicPr>
        <p:blipFill rotWithShape="1">
          <a:blip r:embed="rId4">
            <a:alphaModFix/>
          </a:blip>
          <a:srcRect/>
          <a:stretch/>
        </p:blipFill>
        <p:spPr>
          <a:xfrm>
            <a:off x="191765" y="595655"/>
            <a:ext cx="4380235" cy="642660"/>
          </a:xfrm>
          <a:prstGeom prst="rect">
            <a:avLst/>
          </a:prstGeom>
          <a:noFill/>
          <a:ln>
            <a:noFill/>
          </a:ln>
        </p:spPr>
      </p:pic>
      <p:sp>
        <p:nvSpPr>
          <p:cNvPr id="59" name="Google Shape;59;p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Visibilidade</a:t>
            </a:r>
            <a:endParaRPr/>
          </a:p>
        </p:txBody>
      </p:sp>
      <p:sp>
        <p:nvSpPr>
          <p:cNvPr id="60" name="Google Shape;60;p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a:t>
            </a:fld>
            <a:endParaRPr/>
          </a:p>
        </p:txBody>
      </p:sp>
      <p:sp>
        <p:nvSpPr>
          <p:cNvPr id="61" name="Google Shape;61;p8"/>
          <p:cNvSpPr txBox="1">
            <a:spLocks noGrp="1"/>
          </p:cNvSpPr>
          <p:nvPr>
            <p:ph type="body" idx="1"/>
          </p:nvPr>
        </p:nvSpPr>
        <p:spPr>
          <a:xfrm>
            <a:off x="291157" y="1347141"/>
            <a:ext cx="4380235" cy="102243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termo de visibilidade:</a:t>
            </a:r>
            <a:endParaRPr/>
          </a:p>
          <a:p>
            <a:pPr marL="0" lvl="0" indent="0" algn="l" rtl="0">
              <a:spcBef>
                <a:spcPts val="320"/>
              </a:spcBef>
              <a:spcAft>
                <a:spcPts val="0"/>
              </a:spcAft>
              <a:buClr>
                <a:schemeClr val="dk1"/>
              </a:buClr>
              <a:buSzPts val="1600"/>
              <a:buFont typeface="Verdana"/>
              <a:buNone/>
            </a:pPr>
            <a:r>
              <a:rPr lang="pt-BR" sz="1600"/>
              <a:t>		1, se p é visível de L</a:t>
            </a:r>
            <a:r>
              <a:rPr lang="pt-BR" sz="1600" baseline="-25000"/>
              <a:t>i</a:t>
            </a:r>
            <a:endParaRPr/>
          </a:p>
          <a:p>
            <a:pPr marL="0" lvl="0" indent="0" algn="l" rtl="0">
              <a:spcBef>
                <a:spcPts val="320"/>
              </a:spcBef>
              <a:spcAft>
                <a:spcPts val="0"/>
              </a:spcAft>
              <a:buClr>
                <a:schemeClr val="dk1"/>
              </a:buClr>
              <a:buSzPts val="1600"/>
              <a:buFont typeface="Verdana"/>
              <a:buNone/>
            </a:pPr>
            <a:r>
              <a:rPr lang="pt-BR" sz="1600"/>
              <a:t>		0, caso contrário</a:t>
            </a:r>
            <a:endParaRPr/>
          </a:p>
        </p:txBody>
      </p:sp>
      <p:pic>
        <p:nvPicPr>
          <p:cNvPr id="62" name="Google Shape;62;p8"/>
          <p:cNvPicPr preferRelativeResize="0"/>
          <p:nvPr/>
        </p:nvPicPr>
        <p:blipFill rotWithShape="1">
          <a:blip r:embed="rId5">
            <a:alphaModFix/>
          </a:blip>
          <a:srcRect/>
          <a:stretch/>
        </p:blipFill>
        <p:spPr>
          <a:xfrm>
            <a:off x="817135" y="1687316"/>
            <a:ext cx="1067900" cy="554753"/>
          </a:xfrm>
          <a:prstGeom prst="rect">
            <a:avLst/>
          </a:prstGeom>
          <a:noFill/>
          <a:ln>
            <a:noFill/>
          </a:ln>
        </p:spPr>
      </p:pic>
      <p:cxnSp>
        <p:nvCxnSpPr>
          <p:cNvPr id="63" name="Google Shape;63;p8"/>
          <p:cNvCxnSpPr/>
          <p:nvPr/>
        </p:nvCxnSpPr>
        <p:spPr>
          <a:xfrm rot="10800000" flipH="1">
            <a:off x="2723324" y="1053257"/>
            <a:ext cx="600900" cy="473700"/>
          </a:xfrm>
          <a:prstGeom prst="curvedConnector2">
            <a:avLst/>
          </a:prstGeom>
          <a:noFill/>
          <a:ln w="19050" cap="flat" cmpd="sng">
            <a:solidFill>
              <a:srgbClr val="FF0000"/>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saber se superfície está em uma sombra?</a:t>
            </a:r>
            <a:endParaRPr/>
          </a:p>
        </p:txBody>
      </p:sp>
      <p:sp>
        <p:nvSpPr>
          <p:cNvPr id="69" name="Google Shape;69;p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a:t>
            </a:fld>
            <a:endParaRPr/>
          </a:p>
        </p:txBody>
      </p:sp>
      <p:pic>
        <p:nvPicPr>
          <p:cNvPr id="70" name="Google Shape;70;p9"/>
          <p:cNvPicPr preferRelativeResize="0"/>
          <p:nvPr/>
        </p:nvPicPr>
        <p:blipFill rotWithShape="1">
          <a:blip r:embed="rId3">
            <a:alphaModFix/>
          </a:blip>
          <a:srcRect/>
          <a:stretch/>
        </p:blipFill>
        <p:spPr>
          <a:xfrm>
            <a:off x="1465006" y="480735"/>
            <a:ext cx="7353774" cy="4955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0"/>
          <p:cNvPicPr preferRelativeResize="0"/>
          <p:nvPr/>
        </p:nvPicPr>
        <p:blipFill rotWithShape="1">
          <a:blip r:embed="rId3">
            <a:alphaModFix/>
          </a:blip>
          <a:srcRect/>
          <a:stretch/>
        </p:blipFill>
        <p:spPr>
          <a:xfrm>
            <a:off x="1465006" y="480735"/>
            <a:ext cx="7353774" cy="4955804"/>
          </a:xfrm>
          <a:prstGeom prst="rect">
            <a:avLst/>
          </a:prstGeom>
          <a:noFill/>
          <a:ln>
            <a:noFill/>
          </a:ln>
        </p:spPr>
      </p:pic>
      <p:sp>
        <p:nvSpPr>
          <p:cNvPr id="76" name="Google Shape;76;p1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calcular V(p, L</a:t>
            </a:r>
            <a:r>
              <a:rPr lang="pt-BR" sz="2500" baseline="-25000"/>
              <a:t>i</a:t>
            </a:r>
            <a:r>
              <a:rPr lang="pt-BR" sz="2500"/>
              <a:t>)?</a:t>
            </a:r>
            <a:endParaRPr/>
          </a:p>
        </p:txBody>
      </p:sp>
      <p:sp>
        <p:nvSpPr>
          <p:cNvPr id="77" name="Google Shape;77;p10"/>
          <p:cNvSpPr txBox="1">
            <a:spLocks noGrp="1"/>
          </p:cNvSpPr>
          <p:nvPr>
            <p:ph type="body" idx="1"/>
          </p:nvPr>
        </p:nvSpPr>
        <p:spPr>
          <a:xfrm>
            <a:off x="154574" y="731061"/>
            <a:ext cx="3650510" cy="4496159"/>
          </a:xfrm>
          <a:prstGeom prst="rect">
            <a:avLst/>
          </a:prstGeom>
          <a:noFill/>
          <a:ln>
            <a:noFill/>
          </a:ln>
        </p:spPr>
        <p:txBody>
          <a:bodyPr spcFirstLastPara="1" wrap="square" lIns="91425" tIns="45700" rIns="91425" bIns="45700" anchor="t" anchorCtr="0">
            <a:normAutofit/>
          </a:bodyPr>
          <a:lstStyle/>
          <a:p>
            <a:pPr marL="198900" lvl="0" indent="-198900" algn="l" rtl="0">
              <a:spcBef>
                <a:spcPts val="632"/>
              </a:spcBef>
              <a:spcAft>
                <a:spcPts val="0"/>
              </a:spcAft>
              <a:buClr>
                <a:schemeClr val="dk1"/>
              </a:buClr>
              <a:buSzPts val="1800"/>
              <a:buFont typeface="Arial"/>
              <a:buChar char="•"/>
            </a:pPr>
            <a:r>
              <a:rPr lang="pt-BR" sz="1800" dirty="0"/>
              <a:t>Lançar um raio do ponto </a:t>
            </a:r>
            <a:r>
              <a:rPr lang="pt-BR" sz="1800" dirty="0" err="1"/>
              <a:t>P</a:t>
            </a:r>
            <a:r>
              <a:rPr lang="pt-BR" sz="1800" dirty="0"/>
              <a:t> até a fonte de luz L</a:t>
            </a:r>
            <a:r>
              <a:rPr lang="pt-BR" sz="1800" baseline="-25000" dirty="0"/>
              <a:t>i</a:t>
            </a:r>
            <a:endParaRPr dirty="0"/>
          </a:p>
          <a:p>
            <a:pPr marL="198900" lvl="0" indent="-198900" algn="l" rtl="0">
              <a:spcBef>
                <a:spcPts val="632"/>
              </a:spcBef>
              <a:spcAft>
                <a:spcPts val="0"/>
              </a:spcAft>
              <a:buClr>
                <a:schemeClr val="dk1"/>
              </a:buClr>
              <a:buSzPts val="1800"/>
              <a:buFont typeface="Arial"/>
              <a:buChar char="•"/>
            </a:pPr>
            <a:r>
              <a:rPr lang="pt-BR" sz="1800" dirty="0"/>
              <a:t>Se o raio atingir um objeto da cena antes de atingir a fonte de luz, então </a:t>
            </a:r>
            <a:r>
              <a:rPr lang="pt-BR" sz="1800" dirty="0" err="1"/>
              <a:t>P</a:t>
            </a:r>
            <a:r>
              <a:rPr lang="pt-BR" sz="1800" dirty="0"/>
              <a:t> está em uma sombra</a:t>
            </a:r>
            <a:endParaRPr dirty="0"/>
          </a:p>
        </p:txBody>
      </p:sp>
      <p:sp>
        <p:nvSpPr>
          <p:cNvPr id="78" name="Google Shape;78;p1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8" name="Google Shape;88;p11"/>
          <p:cNvPicPr preferRelativeResize="0"/>
          <p:nvPr/>
        </p:nvPicPr>
        <p:blipFill rotWithShape="1">
          <a:blip r:embed="rId3">
            <a:alphaModFix/>
          </a:blip>
          <a:srcRect/>
          <a:stretch/>
        </p:blipFill>
        <p:spPr>
          <a:xfrm>
            <a:off x="5614219" y="465123"/>
            <a:ext cx="3529781" cy="5249877"/>
          </a:xfrm>
          <a:prstGeom prst="rect">
            <a:avLst/>
          </a:prstGeom>
          <a:noFill/>
          <a:ln>
            <a:noFill/>
          </a:ln>
        </p:spPr>
      </p:pic>
      <p:sp>
        <p:nvSpPr>
          <p:cNvPr id="84" name="Google Shape;84;p1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Shadow Mapping</a:t>
            </a:r>
            <a:r>
              <a:rPr lang="pt-BR" sz="1200"/>
              <a:t> [Williams 78]</a:t>
            </a:r>
            <a:endParaRPr/>
          </a:p>
        </p:txBody>
      </p:sp>
      <p:sp>
        <p:nvSpPr>
          <p:cNvPr id="85" name="Google Shape;85;p11"/>
          <p:cNvSpPr txBox="1">
            <a:spLocks noGrp="1"/>
          </p:cNvSpPr>
          <p:nvPr>
            <p:ph type="body" idx="1"/>
          </p:nvPr>
        </p:nvSpPr>
        <p:spPr>
          <a:xfrm>
            <a:off x="390548" y="838985"/>
            <a:ext cx="6147903" cy="449615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1. Coloque a câmera na posição de uma fonte de luz</a:t>
            </a:r>
            <a:endParaRPr/>
          </a:p>
          <a:p>
            <a:pPr marL="0" lvl="0" indent="0" algn="l" rtl="0">
              <a:spcBef>
                <a:spcPts val="320"/>
              </a:spcBef>
              <a:spcAft>
                <a:spcPts val="0"/>
              </a:spcAft>
              <a:buClr>
                <a:schemeClr val="dk1"/>
              </a:buClr>
              <a:buSzPts val="1600"/>
              <a:buFont typeface="Verdana"/>
              <a:buNone/>
            </a:pPr>
            <a:r>
              <a:rPr lang="pt-BR" sz="1600"/>
              <a:t>2. Renderize a cena para calcular a profundidade da cena</a:t>
            </a:r>
            <a:endParaRPr/>
          </a:p>
          <a:p>
            <a:pPr marL="0" lvl="0" indent="0" algn="l" rtl="0">
              <a:spcBef>
                <a:spcPts val="320"/>
              </a:spcBef>
              <a:spcAft>
                <a:spcPts val="0"/>
              </a:spcAft>
              <a:buClr>
                <a:schemeClr val="dk1"/>
              </a:buClr>
              <a:buSzPts val="1600"/>
              <a:buFont typeface="Verdana"/>
              <a:buNone/>
            </a:pPr>
            <a:r>
              <a:rPr lang="pt-BR" sz="1600"/>
              <a:t>3. Armazene resultados de interseção de raios de sombra pré-computados em uma textura</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“Mapa de sombra” = mapa de profundidade de uma luz.</a:t>
            </a:r>
            <a:endParaRPr/>
          </a:p>
        </p:txBody>
      </p:sp>
      <p:sp>
        <p:nvSpPr>
          <p:cNvPr id="86" name="Google Shape;86;p1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7</a:t>
            </a:fld>
            <a:endParaRPr/>
          </a:p>
        </p:txBody>
      </p:sp>
      <p:pic>
        <p:nvPicPr>
          <p:cNvPr id="87" name="Google Shape;87;p11" descr="page14image52317920"/>
          <p:cNvPicPr preferRelativeResize="0"/>
          <p:nvPr/>
        </p:nvPicPr>
        <p:blipFill rotWithShape="1">
          <a:blip r:embed="rId4">
            <a:alphaModFix/>
          </a:blip>
          <a:srcRect/>
          <a:stretch/>
        </p:blipFill>
        <p:spPr>
          <a:xfrm>
            <a:off x="1881097" y="2685627"/>
            <a:ext cx="2822678" cy="2725102"/>
          </a:xfrm>
          <a:prstGeom prst="rect">
            <a:avLst/>
          </a:prstGeom>
          <a:noFill/>
          <a:ln>
            <a:noFill/>
          </a:ln>
        </p:spPr>
      </p:pic>
      <p:sp>
        <p:nvSpPr>
          <p:cNvPr id="89" name="Google Shape;89;p11"/>
          <p:cNvSpPr/>
          <p:nvPr/>
        </p:nvSpPr>
        <p:spPr>
          <a:xfrm>
            <a:off x="6995160" y="508980"/>
            <a:ext cx="50804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Luz</a:t>
            </a:r>
            <a:endParaRPr dirty="0"/>
          </a:p>
        </p:txBody>
      </p:sp>
      <p:sp>
        <p:nvSpPr>
          <p:cNvPr id="90" name="Google Shape;90;p11"/>
          <p:cNvSpPr/>
          <p:nvPr/>
        </p:nvSpPr>
        <p:spPr>
          <a:xfrm>
            <a:off x="6303100" y="5249877"/>
            <a:ext cx="91560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Câmera</a:t>
            </a:r>
            <a:endParaRPr dirty="0"/>
          </a:p>
        </p:txBody>
      </p:sp>
      <p:sp>
        <p:nvSpPr>
          <p:cNvPr id="91" name="Google Shape;91;p11"/>
          <p:cNvSpPr/>
          <p:nvPr/>
        </p:nvSpPr>
        <p:spPr>
          <a:xfrm>
            <a:off x="7218704" y="4554954"/>
            <a:ext cx="1175322"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Plano de Imagem</a:t>
            </a:r>
            <a:endParaRPr/>
          </a:p>
        </p:txBody>
      </p:sp>
      <p:sp>
        <p:nvSpPr>
          <p:cNvPr id="92" name="Google Shape;92;p11"/>
          <p:cNvSpPr/>
          <p:nvPr/>
        </p:nvSpPr>
        <p:spPr>
          <a:xfrm>
            <a:off x="8083599" y="1920302"/>
            <a:ext cx="989373" cy="5641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100" dirty="0">
                <a:solidFill>
                  <a:schemeClr val="dk1"/>
                </a:solidFill>
                <a:latin typeface="Arial"/>
                <a:ea typeface="Arial"/>
                <a:cs typeface="Arial"/>
                <a:sym typeface="Arial"/>
              </a:rPr>
              <a:t>raios de sobra</a:t>
            </a:r>
            <a:endParaRPr dirty="0"/>
          </a:p>
          <a:p>
            <a:pPr marL="0" marR="0" lvl="0" indent="0" algn="ctr" rtl="0">
              <a:spcBef>
                <a:spcPts val="0"/>
              </a:spcBef>
              <a:spcAft>
                <a:spcPts val="0"/>
              </a:spcAft>
              <a:buNone/>
            </a:pPr>
            <a:r>
              <a:rPr lang="pt-BR" sz="1100" i="1" dirty="0" err="1">
                <a:solidFill>
                  <a:schemeClr val="dk1"/>
                </a:solidFill>
                <a:latin typeface="Arial"/>
                <a:ea typeface="Arial"/>
                <a:cs typeface="Arial"/>
                <a:sym typeface="Arial"/>
              </a:rPr>
              <a:t>shadow</a:t>
            </a:r>
            <a:r>
              <a:rPr lang="pt-BR" sz="1100" i="1" dirty="0">
                <a:solidFill>
                  <a:schemeClr val="dk1"/>
                </a:solidFill>
                <a:latin typeface="Arial"/>
                <a:ea typeface="Arial"/>
                <a:cs typeface="Arial"/>
                <a:sym typeface="Arial"/>
              </a:rPr>
              <a:t> </a:t>
            </a:r>
            <a:r>
              <a:rPr lang="pt-BR" sz="1100" i="1" dirty="0" err="1">
                <a:solidFill>
                  <a:schemeClr val="dk1"/>
                </a:solidFill>
                <a:latin typeface="Arial"/>
                <a:ea typeface="Arial"/>
                <a:cs typeface="Arial"/>
                <a:sym typeface="Arial"/>
              </a:rPr>
              <a:t>rays</a:t>
            </a:r>
            <a:endParaRPr sz="1100" i="1" dirty="0">
              <a:solidFill>
                <a:schemeClr val="dk1"/>
              </a:solidFill>
              <a:latin typeface="Arial"/>
              <a:ea typeface="Arial"/>
              <a:cs typeface="Arial"/>
              <a:sym typeface="Arial"/>
            </a:endParaRPr>
          </a:p>
        </p:txBody>
      </p:sp>
      <p:sp>
        <p:nvSpPr>
          <p:cNvPr id="93" name="Google Shape;93;p11"/>
          <p:cNvSpPr/>
          <p:nvPr/>
        </p:nvSpPr>
        <p:spPr>
          <a:xfrm>
            <a:off x="354436" y="5444861"/>
            <a:ext cx="1894987"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dirty="0">
                <a:solidFill>
                  <a:schemeClr val="dk1"/>
                </a:solidFill>
                <a:latin typeface="Arial"/>
                <a:ea typeface="Arial"/>
                <a:cs typeface="Arial"/>
                <a:sym typeface="Arial"/>
              </a:rPr>
              <a:t>Créditos: </a:t>
            </a:r>
            <a:r>
              <a:rPr lang="pt-BR" sz="1100" dirty="0" err="1">
                <a:solidFill>
                  <a:schemeClr val="dk1"/>
                </a:solidFill>
                <a:latin typeface="Arial"/>
                <a:ea typeface="Arial"/>
                <a:cs typeface="Arial"/>
                <a:sym typeface="Arial"/>
              </a:rPr>
              <a:t>Segal</a:t>
            </a:r>
            <a:r>
              <a:rPr lang="pt-BR" sz="1100" dirty="0">
                <a:solidFill>
                  <a:schemeClr val="dk1"/>
                </a:solidFill>
                <a:latin typeface="Arial"/>
                <a:ea typeface="Arial"/>
                <a:cs typeface="Arial"/>
                <a:sym typeface="Arial"/>
              </a:rPr>
              <a:t> et al. 92</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l="6873" t="3630"/>
          <a:stretch/>
        </p:blipFill>
        <p:spPr>
          <a:xfrm>
            <a:off x="475013" y="918077"/>
            <a:ext cx="7383748" cy="4626397"/>
          </a:xfrm>
          <a:prstGeom prst="rect">
            <a:avLst/>
          </a:prstGeom>
          <a:noFill/>
          <a:ln>
            <a:noFill/>
          </a:ln>
        </p:spPr>
      </p:pic>
      <p:sp>
        <p:nvSpPr>
          <p:cNvPr id="99" name="Google Shape;99;p1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Pesquisa de textura de sombra</a:t>
            </a:r>
            <a:endParaRPr/>
          </a:p>
        </p:txBody>
      </p:sp>
      <p:sp>
        <p:nvSpPr>
          <p:cNvPr id="100" name="Google Shape;100;p12"/>
          <p:cNvSpPr txBox="1">
            <a:spLocks noGrp="1"/>
          </p:cNvSpPr>
          <p:nvPr>
            <p:ph type="body" idx="1"/>
          </p:nvPr>
        </p:nvSpPr>
        <p:spPr>
          <a:xfrm>
            <a:off x="3852806" y="838985"/>
            <a:ext cx="5181728"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Verdana"/>
              <a:buNone/>
            </a:pPr>
            <a:r>
              <a:rPr lang="pt-BR" sz="1100" b="1"/>
              <a:t>Raios de sombra pré-calculados mostrados em vermelho:</a:t>
            </a:r>
            <a:endParaRPr/>
          </a:p>
          <a:p>
            <a:pPr marL="0" lvl="0" indent="0" algn="l" rtl="0">
              <a:spcBef>
                <a:spcPts val="220"/>
              </a:spcBef>
              <a:spcAft>
                <a:spcPts val="0"/>
              </a:spcAft>
              <a:buClr>
                <a:schemeClr val="dk1"/>
              </a:buClr>
              <a:buSzPts val="1100"/>
              <a:buFont typeface="Verdana"/>
              <a:buNone/>
            </a:pPr>
            <a:r>
              <a:rPr lang="pt-BR" sz="1100" b="1"/>
              <a:t>A distância para o objeto mais próximo na cena é pré-calculada e armazenada no mapa de textura ("mapa de sombras")</a:t>
            </a:r>
            <a:endParaRPr/>
          </a:p>
        </p:txBody>
      </p:sp>
      <p:sp>
        <p:nvSpPr>
          <p:cNvPr id="101" name="Google Shape;101;p1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Artefatos na sombra devido a baixa amostragem</a:t>
            </a:r>
            <a:endParaRPr/>
          </a:p>
        </p:txBody>
      </p:sp>
      <p:sp>
        <p:nvSpPr>
          <p:cNvPr id="108" name="Google Shape;108;p13"/>
          <p:cNvSpPr txBox="1">
            <a:spLocks noGrp="1"/>
          </p:cNvSpPr>
          <p:nvPr>
            <p:ph type="body" idx="1"/>
          </p:nvPr>
        </p:nvSpPr>
        <p:spPr>
          <a:xfrm>
            <a:off x="3667874" y="1787704"/>
            <a:ext cx="5150905"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400"/>
              <a:buFont typeface="Verdana"/>
              <a:buNone/>
            </a:pPr>
            <a:r>
              <a:rPr lang="pt-BR" sz="1400" b="1"/>
              <a:t>Sombras calculadas usando mapa de sombra</a:t>
            </a:r>
            <a:endParaRPr/>
          </a:p>
        </p:txBody>
      </p:sp>
      <p:sp>
        <p:nvSpPr>
          <p:cNvPr id="109" name="Google Shape;109;p1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9</a:t>
            </a:fld>
            <a:endParaRPr/>
          </a:p>
        </p:txBody>
      </p:sp>
      <p:pic>
        <p:nvPicPr>
          <p:cNvPr id="110" name="Google Shape;110;p13" descr="page16image34807728"/>
          <p:cNvPicPr preferRelativeResize="0"/>
          <p:nvPr/>
        </p:nvPicPr>
        <p:blipFill rotWithShape="1">
          <a:blip r:embed="rId3">
            <a:alphaModFix/>
          </a:blip>
          <a:srcRect/>
          <a:stretch/>
        </p:blipFill>
        <p:spPr>
          <a:xfrm>
            <a:off x="390548" y="799173"/>
            <a:ext cx="3192761" cy="4614273"/>
          </a:xfrm>
          <a:prstGeom prst="rect">
            <a:avLst/>
          </a:prstGeom>
          <a:noFill/>
          <a:ln>
            <a:noFill/>
          </a:ln>
        </p:spPr>
      </p:pic>
      <p:sp>
        <p:nvSpPr>
          <p:cNvPr id="111" name="Google Shape;111;p13"/>
          <p:cNvSpPr txBox="1"/>
          <p:nvPr/>
        </p:nvSpPr>
        <p:spPr>
          <a:xfrm>
            <a:off x="3667874" y="3851096"/>
            <a:ext cx="5150905" cy="125515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Sombras usando ray tracing</a:t>
            </a:r>
            <a:endParaRPr sz="1400" b="1">
              <a:solidFill>
                <a:schemeClr val="dk1"/>
              </a:solidFill>
              <a:latin typeface="Verdana"/>
              <a:ea typeface="Verdana"/>
              <a:cs typeface="Verdana"/>
              <a:sym typeface="Verdana"/>
            </a:endParaRPr>
          </a:p>
          <a:p>
            <a:pPr marL="0" marR="0" lvl="0" indent="0" algn="l" rtl="0">
              <a:spcBef>
                <a:spcPts val="28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(resultado do cálculo da visibilidade ao longo do raio entre o ponto de superfície e a luz diretamente usando ray tracing)</a:t>
            </a:r>
            <a:endParaRPr/>
          </a:p>
        </p:txBody>
      </p:sp>
      <p:sp>
        <p:nvSpPr>
          <p:cNvPr id="112" name="Google Shape;112;p13"/>
          <p:cNvSpPr/>
          <p:nvPr/>
        </p:nvSpPr>
        <p:spPr>
          <a:xfrm>
            <a:off x="390548" y="5435285"/>
            <a:ext cx="2048959"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crédito: Johnson et al. TOG 2005</a:t>
            </a:r>
            <a:endParaRPr/>
          </a:p>
        </p:txBody>
      </p:sp>
    </p:spTree>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3894</Words>
  <Application>Microsoft Macintosh PowerPoint</Application>
  <PresentationFormat>On-screen Show (16:10)</PresentationFormat>
  <Paragraphs>468</Paragraphs>
  <Slides>32</Slides>
  <Notes>24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Verdana</vt:lpstr>
      <vt:lpstr>Courier New</vt:lpstr>
      <vt:lpstr>Open Sans</vt:lpstr>
      <vt:lpstr>Arial</vt:lpstr>
      <vt:lpstr>Personalizar design</vt:lpstr>
      <vt:lpstr>PowerPoint Presentation</vt:lpstr>
      <vt:lpstr>Sombras</vt:lpstr>
      <vt:lpstr>Revisão: quanta luz é refletida de P através do P0</vt:lpstr>
      <vt:lpstr>Visibilidade</vt:lpstr>
      <vt:lpstr>Como saber se superfície está em uma sombra?</vt:lpstr>
      <vt:lpstr>Como calcular V(p, Li)?</vt:lpstr>
      <vt:lpstr>Shadow Mapping [Williams 78]</vt:lpstr>
      <vt:lpstr>Pesquisa de textura de sombra</vt:lpstr>
      <vt:lpstr>Artefatos na sombra devido a baixa amostragem</vt:lpstr>
      <vt:lpstr>Tipos de sombras (Hard vs Soft Shadows)</vt:lpstr>
      <vt:lpstr>Sobras criadas por uma luz de área</vt:lpstr>
      <vt:lpstr>Algoritmos baseados em amostragens</vt:lpstr>
      <vt:lpstr>Percentage closer filtering (PCF) </vt:lpstr>
      <vt:lpstr>Ambiente Occlusion</vt:lpstr>
      <vt:lpstr>Ambient Occlusion</vt:lpstr>
      <vt:lpstr>Ambient Occlusion usando o "espaço da tela"</vt:lpstr>
      <vt:lpstr>Buda sem Ambiente Occlusion</vt:lpstr>
      <vt:lpstr>Buda com Ambiente Occlusion</vt:lpstr>
      <vt:lpstr>Ambient Occlusion</vt:lpstr>
      <vt:lpstr>Shading Pré Computado</vt:lpstr>
      <vt:lpstr>Sombras em Ray Marching</vt:lpstr>
      <vt:lpstr>Criando cenário com Plano e uma Pirâmide</vt:lpstr>
      <vt:lpstr>Código base de Ray Marching</vt:lpstr>
      <vt:lpstr>Cenário com Plano e uma Pirâmide</vt:lpstr>
      <vt:lpstr>Cálculo de sombra</vt:lpstr>
      <vt:lpstr>Cálculo de sombra</vt:lpstr>
      <vt:lpstr>Resultado com Sombra</vt:lpstr>
      <vt:lpstr>Implementando Penumbra</vt:lpstr>
      <vt:lpstr>Código de Soft Shadow para Ray Marching</vt:lpstr>
      <vt:lpstr>Resultado com sombra</vt:lpstr>
      <vt:lpstr>Mais Opções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19</cp:revision>
  <dcterms:modified xsi:type="dcterms:W3CDTF">2023-05-12T22:05:38Z</dcterms:modified>
</cp:coreProperties>
</file>